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325ED2A-5C24-41E4-887B-2710251FCF5B}" type="datetimeFigureOut">
              <a:rPr lang="en-AU" smtClean="0"/>
              <a:t>5/11/2014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999259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25ED2A-5C24-41E4-887B-2710251FCF5B}" type="datetimeFigureOut">
              <a:rPr lang="en-AU" smtClean="0"/>
              <a:t>5/11/2014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383804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25ED2A-5C24-41E4-887B-2710251FCF5B}" type="datetimeFigureOut">
              <a:rPr lang="en-AU" smtClean="0"/>
              <a:t>5/11/2014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49085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325ED2A-5C24-41E4-887B-2710251FCF5B}" type="datetimeFigureOut">
              <a:rPr lang="en-AU" smtClean="0"/>
              <a:t>5/11/2014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394236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25ED2A-5C24-41E4-887B-2710251FCF5B}" type="datetimeFigureOut">
              <a:rPr lang="en-AU" smtClean="0"/>
              <a:t>5/11/2014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2696585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325ED2A-5C24-41E4-887B-2710251FCF5B}" type="datetimeFigureOut">
              <a:rPr lang="en-AU" smtClean="0"/>
              <a:t>5/11/2014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2086728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325ED2A-5C24-41E4-887B-2710251FCF5B}" type="datetimeFigureOut">
              <a:rPr lang="en-AU" smtClean="0"/>
              <a:t>5/11/2014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030188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325ED2A-5C24-41E4-887B-2710251FCF5B}" type="datetimeFigureOut">
              <a:rPr lang="en-AU" smtClean="0"/>
              <a:t>5/11/2014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407166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5ED2A-5C24-41E4-887B-2710251FCF5B}" type="datetimeFigureOut">
              <a:rPr lang="en-AU" smtClean="0"/>
              <a:t>5/11/2014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1664090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25ED2A-5C24-41E4-887B-2710251FCF5B}" type="datetimeFigureOut">
              <a:rPr lang="en-AU" smtClean="0"/>
              <a:t>5/11/2014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893736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25ED2A-5C24-41E4-887B-2710251FCF5B}" type="datetimeFigureOut">
              <a:rPr lang="en-AU" smtClean="0"/>
              <a:t>5/11/2014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22CB130-A77D-4118-8919-20014FD974CF}" type="slidenum">
              <a:rPr lang="en-AU" smtClean="0"/>
              <a:t>‹#›</a:t>
            </a:fld>
            <a:endParaRPr lang="en-AU"/>
          </a:p>
        </p:txBody>
      </p:sp>
    </p:spTree>
    <p:extLst>
      <p:ext uri="{BB962C8B-B14F-4D97-AF65-F5344CB8AC3E}">
        <p14:creationId xmlns:p14="http://schemas.microsoft.com/office/powerpoint/2010/main" val="2005648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25ED2A-5C24-41E4-887B-2710251FCF5B}" type="datetimeFigureOut">
              <a:rPr lang="en-AU" smtClean="0"/>
              <a:t>5/11/2014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CB130-A77D-4118-8919-20014FD974CF}" type="slidenum">
              <a:rPr lang="en-AU" smtClean="0"/>
              <a:t>‹#›</a:t>
            </a:fld>
            <a:endParaRPr lang="en-AU"/>
          </a:p>
        </p:txBody>
      </p:sp>
    </p:spTree>
    <p:extLst>
      <p:ext uri="{BB962C8B-B14F-4D97-AF65-F5344CB8AC3E}">
        <p14:creationId xmlns:p14="http://schemas.microsoft.com/office/powerpoint/2010/main" val="3172284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google.com.au/url?sa=i&amp;rct=j&amp;q=virus%20replication%20simple&amp;source=images&amp;cd=&amp;cad=rja&amp;uact=8&amp;docid=5mz4kmT-Sfwy_M&amp;tbnid=8lsCZ9ZMXct6uM:&amp;ved=0CAUQjRw&amp;url=http://www.studyblue.com/notes/note/n/lecture-14-virus-i/deck/8442496&amp;ei=TuQDVPe3DNHX8gWOuoHwAg&amp;bvm=bv.74115972,d.dGc&amp;psig=AFQjCNGlaSOjOYcnwFpBtlSugH6TAkZY9Q&amp;ust=1409627584437673"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google.com.au/url?sa=i&amp;source=images&amp;cd=&amp;cad=rja&amp;uact=8&amp;docid=V96mqNXZ5pHDPM&amp;tbnid=mCB2cp6I0RegzM&amp;ved=0CAgQjRw&amp;url=http://www.wisegeek.org/what-is-diastase.htm&amp;ei=YHe6U_zYO4rQkwX-94GwDQ&amp;psig=AFQjCNH3QuxO1Mxz4ykwFqog4ndFrM1CTQ&amp;ust=1404815585036114" TargetMode="External"/><Relationship Id="rId3" Type="http://schemas.openxmlformats.org/officeDocument/2006/relationships/image" Target="../media/image32.jpeg"/><Relationship Id="rId7" Type="http://schemas.openxmlformats.org/officeDocument/2006/relationships/image" Target="../media/image34.jpeg"/><Relationship Id="rId2" Type="http://schemas.openxmlformats.org/officeDocument/2006/relationships/hyperlink" Target="http://www.google.com.au/url?sa=i&amp;rct=j&amp;q=&amp;esrc=s&amp;source=images&amp;cd=&amp;cad=rja&amp;uact=8&amp;docid=FkFmrqGrnmJOJM&amp;tbnid=9WHPz5jLnuM9hM:&amp;ved=0CAUQjRw&amp;url=http://my.englishclub.com/profiles/blogs/silent-of-tears&amp;ei=4He6U5fmD4P5kgWii4DgCw&amp;bvm=bv.70138588,d.dGI&amp;psig=AFQjCNH4a7B5uik0m5UVwTFnKGiRCU0Ttw&amp;ust=1404815701546199" TargetMode="External"/><Relationship Id="rId1" Type="http://schemas.openxmlformats.org/officeDocument/2006/relationships/slideLayout" Target="../slideLayouts/slideLayout2.xml"/><Relationship Id="rId6" Type="http://schemas.openxmlformats.org/officeDocument/2006/relationships/hyperlink" Target="http://www.google.com.au/url?sa=i&amp;rct=j&amp;q=&amp;esrc=s&amp;source=images&amp;cd=&amp;cad=rja&amp;uact=8&amp;docid=w6VJ-WmNW265vM&amp;tbnid=hK5pAlO-h2k4eM:&amp;ved=0CAUQjRw&amp;url=http://www.thegeminigeek.com/how-to-get-rid-of-nose-hair/&amp;ei=fHa6U936G8ymkwXWu4CIBQ&amp;bvm=bv.70138588,d.dGI&amp;psig=AFQjCNGwXgvXT8zajxcZWP9KviVcq_hbiw&amp;ust=1404815319400449" TargetMode="External"/><Relationship Id="rId11" Type="http://schemas.openxmlformats.org/officeDocument/2006/relationships/image" Target="../media/image36.jpeg"/><Relationship Id="rId5" Type="http://schemas.openxmlformats.org/officeDocument/2006/relationships/image" Target="../media/image33.jpeg"/><Relationship Id="rId10" Type="http://schemas.openxmlformats.org/officeDocument/2006/relationships/hyperlink" Target="http://www.google.com.au/url?sa=i&amp;rct=j&amp;q=&amp;esrc=s&amp;source=images&amp;cd=&amp;cad=rja&amp;uact=8&amp;docid=VtipDJpf52uD4M&amp;tbnid=kofZS1AJCZQTUM:&amp;ved=0CAUQjRw&amp;url=http://ineradicablestain.com/skin.html&amp;ei=B3i6U6eiCY3skgWR04D4Bw&amp;bvm=bv.70138588,d.dGI&amp;psig=AFQjCNEwgnhRLG8lxpo3egYAHBoEcLYHGA&amp;ust=1404815734981072" TargetMode="External"/><Relationship Id="rId4" Type="http://schemas.openxmlformats.org/officeDocument/2006/relationships/hyperlink" Target="http://www.google.com.au/url?sa=i&amp;rct=j&amp;q=&amp;esrc=s&amp;source=images&amp;cd=&amp;cad=rja&amp;uact=8&amp;docid=bfXv5prvL9A2LM&amp;tbnid=xVFtql5TCTb-nM:&amp;ved=0CAUQjRw&amp;url=http://www.wisegeek.com/what-is-a-cough-suppressant.htm&amp;ei=A3a6U-eJOIvqkgXtsYD4Aw&amp;bvm=bv.70138588,d.dGI&amp;psig=AFQjCNH1dusVoz8YJ_AmPwQ8qPYVl9w3kA&amp;ust=1404815092366448" TargetMode="External"/><Relationship Id="rId9"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60648"/>
            <a:ext cx="7772400" cy="2043658"/>
          </a:xfrm>
        </p:spPr>
        <p:txBody>
          <a:bodyPr>
            <a:normAutofit/>
          </a:bodyPr>
          <a:lstStyle/>
          <a:p>
            <a:r>
              <a:rPr lang="en-AU" sz="6000" b="1" dirty="0" smtClean="0">
                <a:solidFill>
                  <a:srgbClr val="00B0F0"/>
                </a:solidFill>
              </a:rPr>
              <a:t>THE BODY AT WAR</a:t>
            </a:r>
            <a:endParaRPr lang="en-AU" sz="6000" b="1" dirty="0">
              <a:solidFill>
                <a:srgbClr val="00B0F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0747" y="2420888"/>
            <a:ext cx="4618918" cy="388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2312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Outbreak of Disease</a:t>
            </a:r>
            <a:endParaRPr lang="en-AU" b="1" dirty="0">
              <a:solidFill>
                <a:srgbClr val="00B05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77" y="1052736"/>
            <a:ext cx="9003323"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971600" y="5661246"/>
            <a:ext cx="3027167" cy="954107"/>
          </a:xfrm>
          <a:prstGeom prst="rect">
            <a:avLst/>
          </a:prstGeom>
          <a:noFill/>
        </p:spPr>
        <p:txBody>
          <a:bodyPr wrap="square" rtlCol="0">
            <a:spAutoFit/>
          </a:bodyPr>
          <a:lstStyle/>
          <a:p>
            <a:r>
              <a:rPr lang="en-AU" sz="2800" dirty="0" smtClean="0"/>
              <a:t>Cases of disease A</a:t>
            </a:r>
          </a:p>
          <a:p>
            <a:r>
              <a:rPr lang="en-AU" sz="2800" dirty="0" smtClean="0"/>
              <a:t>Cases of disease B</a:t>
            </a:r>
            <a:endParaRPr lang="en-AU" sz="2800" dirty="0"/>
          </a:p>
        </p:txBody>
      </p:sp>
      <p:sp>
        <p:nvSpPr>
          <p:cNvPr id="7" name="TextBox 6"/>
          <p:cNvSpPr txBox="1"/>
          <p:nvPr/>
        </p:nvSpPr>
        <p:spPr>
          <a:xfrm>
            <a:off x="5076056" y="5646276"/>
            <a:ext cx="3816424" cy="954107"/>
          </a:xfrm>
          <a:prstGeom prst="rect">
            <a:avLst/>
          </a:prstGeom>
          <a:noFill/>
        </p:spPr>
        <p:txBody>
          <a:bodyPr wrap="square" rtlCol="0">
            <a:spAutoFit/>
          </a:bodyPr>
          <a:lstStyle/>
          <a:p>
            <a:r>
              <a:rPr lang="en-AU" sz="2800" dirty="0" smtClean="0"/>
              <a:t>Which is an epidemic &amp; which is a pandemic?</a:t>
            </a:r>
            <a:endParaRPr lang="en-AU" sz="2800" dirty="0"/>
          </a:p>
        </p:txBody>
      </p:sp>
      <p:sp>
        <p:nvSpPr>
          <p:cNvPr id="8" name="Oval 7"/>
          <p:cNvSpPr/>
          <p:nvPr/>
        </p:nvSpPr>
        <p:spPr>
          <a:xfrm>
            <a:off x="683568" y="5843291"/>
            <a:ext cx="144016" cy="159032"/>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Oval 10"/>
          <p:cNvSpPr/>
          <p:nvPr/>
        </p:nvSpPr>
        <p:spPr>
          <a:xfrm flipH="1">
            <a:off x="755574" y="630498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Oval 11"/>
          <p:cNvSpPr/>
          <p:nvPr/>
        </p:nvSpPr>
        <p:spPr>
          <a:xfrm flipV="1">
            <a:off x="3563888" y="2636912"/>
            <a:ext cx="108012" cy="12601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Oval 12"/>
          <p:cNvSpPr/>
          <p:nvPr/>
        </p:nvSpPr>
        <p:spPr>
          <a:xfrm flipV="1">
            <a:off x="3716288" y="2789312"/>
            <a:ext cx="108012" cy="12601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Oval 13"/>
          <p:cNvSpPr/>
          <p:nvPr/>
        </p:nvSpPr>
        <p:spPr>
          <a:xfrm flipV="1">
            <a:off x="3868688" y="2941712"/>
            <a:ext cx="108012" cy="12601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Oval 14"/>
          <p:cNvSpPr/>
          <p:nvPr/>
        </p:nvSpPr>
        <p:spPr>
          <a:xfrm flipV="1">
            <a:off x="3705726" y="2586407"/>
            <a:ext cx="118574" cy="113507"/>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Oval 15"/>
          <p:cNvSpPr/>
          <p:nvPr/>
        </p:nvSpPr>
        <p:spPr>
          <a:xfrm flipV="1">
            <a:off x="3478197" y="2852319"/>
            <a:ext cx="108012" cy="12601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Oval 16"/>
          <p:cNvSpPr/>
          <p:nvPr/>
        </p:nvSpPr>
        <p:spPr>
          <a:xfrm flipV="1">
            <a:off x="3602251" y="2978950"/>
            <a:ext cx="108012" cy="12601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Oval 19"/>
          <p:cNvSpPr/>
          <p:nvPr/>
        </p:nvSpPr>
        <p:spPr>
          <a:xfrm flipH="1">
            <a:off x="697105" y="2132856"/>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Oval 20"/>
          <p:cNvSpPr/>
          <p:nvPr/>
        </p:nvSpPr>
        <p:spPr>
          <a:xfrm flipH="1">
            <a:off x="794773" y="196617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Oval 21"/>
          <p:cNvSpPr/>
          <p:nvPr/>
        </p:nvSpPr>
        <p:spPr>
          <a:xfrm flipH="1">
            <a:off x="782831" y="2418978"/>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Oval 22"/>
          <p:cNvSpPr/>
          <p:nvPr/>
        </p:nvSpPr>
        <p:spPr>
          <a:xfrm flipH="1">
            <a:off x="4569601" y="1628800"/>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Oval 23"/>
          <p:cNvSpPr/>
          <p:nvPr/>
        </p:nvSpPr>
        <p:spPr>
          <a:xfrm flipH="1">
            <a:off x="4488843" y="1712142"/>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Oval 24"/>
          <p:cNvSpPr/>
          <p:nvPr/>
        </p:nvSpPr>
        <p:spPr>
          <a:xfrm flipH="1">
            <a:off x="4716815" y="407985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Oval 25"/>
          <p:cNvSpPr/>
          <p:nvPr/>
        </p:nvSpPr>
        <p:spPr>
          <a:xfrm flipH="1">
            <a:off x="4372080" y="4168828"/>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Oval 26"/>
          <p:cNvSpPr/>
          <p:nvPr/>
        </p:nvSpPr>
        <p:spPr>
          <a:xfrm flipH="1">
            <a:off x="4524121" y="4163194"/>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Oval 27"/>
          <p:cNvSpPr/>
          <p:nvPr/>
        </p:nvSpPr>
        <p:spPr>
          <a:xfrm flipH="1">
            <a:off x="4372080" y="433551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p:cNvSpPr/>
          <p:nvPr/>
        </p:nvSpPr>
        <p:spPr>
          <a:xfrm flipH="1">
            <a:off x="4632137" y="425217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p:cNvSpPr/>
          <p:nvPr/>
        </p:nvSpPr>
        <p:spPr>
          <a:xfrm flipH="1">
            <a:off x="4452838" y="4369985"/>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p:cNvSpPr/>
          <p:nvPr/>
        </p:nvSpPr>
        <p:spPr>
          <a:xfrm flipH="1">
            <a:off x="7779553" y="357351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Oval 31"/>
          <p:cNvSpPr/>
          <p:nvPr/>
        </p:nvSpPr>
        <p:spPr>
          <a:xfrm flipH="1">
            <a:off x="2087214" y="4524772"/>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3" name="Oval 32"/>
          <p:cNvSpPr/>
          <p:nvPr/>
        </p:nvSpPr>
        <p:spPr>
          <a:xfrm flipH="1">
            <a:off x="4789552" y="153982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4" name="Oval 33"/>
          <p:cNvSpPr/>
          <p:nvPr/>
        </p:nvSpPr>
        <p:spPr>
          <a:xfrm flipH="1">
            <a:off x="905982" y="203410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Oval 34"/>
          <p:cNvSpPr/>
          <p:nvPr/>
        </p:nvSpPr>
        <p:spPr>
          <a:xfrm flipH="1">
            <a:off x="2007910" y="466888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6" name="Oval 35"/>
          <p:cNvSpPr/>
          <p:nvPr/>
        </p:nvSpPr>
        <p:spPr>
          <a:xfrm flipH="1">
            <a:off x="2007910" y="428074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7" name="Oval 36"/>
          <p:cNvSpPr/>
          <p:nvPr/>
        </p:nvSpPr>
        <p:spPr>
          <a:xfrm flipH="1">
            <a:off x="1916305" y="4404571"/>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Oval 37"/>
          <p:cNvSpPr/>
          <p:nvPr/>
        </p:nvSpPr>
        <p:spPr>
          <a:xfrm flipH="1">
            <a:off x="7596334" y="4502198"/>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Oval 38"/>
          <p:cNvSpPr/>
          <p:nvPr/>
        </p:nvSpPr>
        <p:spPr>
          <a:xfrm flipH="1">
            <a:off x="7743548" y="4418856"/>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Oval 39"/>
          <p:cNvSpPr/>
          <p:nvPr/>
        </p:nvSpPr>
        <p:spPr>
          <a:xfrm flipH="1">
            <a:off x="7668344" y="4522385"/>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1" name="Oval 40"/>
          <p:cNvSpPr/>
          <p:nvPr/>
        </p:nvSpPr>
        <p:spPr>
          <a:xfrm flipH="1">
            <a:off x="4717542" y="1674424"/>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Oval 41"/>
          <p:cNvSpPr/>
          <p:nvPr/>
        </p:nvSpPr>
        <p:spPr>
          <a:xfrm flipH="1">
            <a:off x="854841" y="2252293"/>
            <a:ext cx="72010" cy="16668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188155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Outbreak of Disease</a:t>
            </a:r>
            <a:endParaRPr lang="en-AU" b="1" dirty="0">
              <a:solidFill>
                <a:srgbClr val="00B050"/>
              </a:solidFill>
            </a:endParaRPr>
          </a:p>
        </p:txBody>
      </p:sp>
      <p:sp>
        <p:nvSpPr>
          <p:cNvPr id="3" name="Content Placeholder 2"/>
          <p:cNvSpPr>
            <a:spLocks noGrp="1"/>
          </p:cNvSpPr>
          <p:nvPr>
            <p:ph idx="1"/>
          </p:nvPr>
        </p:nvSpPr>
        <p:spPr>
          <a:xfrm>
            <a:off x="251520" y="1196752"/>
            <a:ext cx="8640960" cy="4464496"/>
          </a:xfrm>
        </p:spPr>
        <p:txBody>
          <a:bodyPr>
            <a:normAutofit/>
          </a:bodyPr>
          <a:lstStyle/>
          <a:p>
            <a:r>
              <a:rPr lang="en-AU" b="1" i="1" dirty="0" smtClean="0"/>
              <a:t>Pandemic</a:t>
            </a:r>
            <a:r>
              <a:rPr lang="en-AU" b="1" dirty="0" smtClean="0"/>
              <a:t>: </a:t>
            </a:r>
            <a:r>
              <a:rPr lang="en-AU" dirty="0"/>
              <a:t>diseases that occur worldwide</a:t>
            </a:r>
            <a:r>
              <a:rPr lang="en-AU" dirty="0" smtClean="0"/>
              <a:t>.</a:t>
            </a:r>
          </a:p>
          <a:p>
            <a:pPr marL="0" indent="0">
              <a:buNone/>
            </a:pPr>
            <a:endParaRPr lang="en-AU" dirty="0" smtClean="0"/>
          </a:p>
          <a:p>
            <a:r>
              <a:rPr lang="en-AU" b="1" i="1" dirty="0" smtClean="0"/>
              <a:t>Epidemic</a:t>
            </a:r>
            <a:r>
              <a:rPr lang="en-AU" b="1" dirty="0" smtClean="0"/>
              <a:t>: </a:t>
            </a:r>
            <a:r>
              <a:rPr lang="en-AU" dirty="0"/>
              <a:t>occur when many people in a particular area have the disease in a relatively short time.</a:t>
            </a:r>
            <a:endParaRPr lang="en-AU" b="1" dirty="0"/>
          </a:p>
          <a:p>
            <a:endParaRPr lang="en-AU" dirty="0"/>
          </a:p>
        </p:txBody>
      </p:sp>
    </p:spTree>
    <p:extLst>
      <p:ext uri="{BB962C8B-B14F-4D97-AF65-F5344CB8AC3E}">
        <p14:creationId xmlns:p14="http://schemas.microsoft.com/office/powerpoint/2010/main" val="711922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Pathogens</a:t>
            </a:r>
            <a:endParaRPr lang="en-AU" b="1" dirty="0">
              <a:solidFill>
                <a:srgbClr val="00B050"/>
              </a:solidFill>
            </a:endParaRPr>
          </a:p>
        </p:txBody>
      </p:sp>
      <p:sp>
        <p:nvSpPr>
          <p:cNvPr id="3" name="Content Placeholder 2"/>
          <p:cNvSpPr>
            <a:spLocks noGrp="1"/>
          </p:cNvSpPr>
          <p:nvPr>
            <p:ph idx="1"/>
          </p:nvPr>
        </p:nvSpPr>
        <p:spPr>
          <a:xfrm>
            <a:off x="251520" y="1196752"/>
            <a:ext cx="8640960" cy="2160240"/>
          </a:xfrm>
        </p:spPr>
        <p:txBody>
          <a:bodyPr>
            <a:normAutofit/>
          </a:bodyPr>
          <a:lstStyle/>
          <a:p>
            <a:r>
              <a:rPr lang="en-AU" dirty="0" smtClean="0"/>
              <a:t>A </a:t>
            </a:r>
            <a:r>
              <a:rPr lang="en-AU" dirty="0"/>
              <a:t>disease-causing </a:t>
            </a:r>
            <a:r>
              <a:rPr lang="en-AU" dirty="0" smtClean="0"/>
              <a:t>agent</a:t>
            </a:r>
          </a:p>
          <a:p>
            <a:r>
              <a:rPr lang="en-AU" i="1" dirty="0" smtClean="0"/>
              <a:t>E.g. bacteria, virus, fungi, prion, protozoa, some animals</a:t>
            </a:r>
            <a:endParaRPr lang="en-AU" i="1" dirty="0"/>
          </a:p>
        </p:txBody>
      </p:sp>
      <p:pic>
        <p:nvPicPr>
          <p:cNvPr id="4" name="Picture 3"/>
          <p:cNvPicPr/>
          <p:nvPr/>
        </p:nvPicPr>
        <p:blipFill>
          <a:blip r:embed="rId2"/>
          <a:stretch>
            <a:fillRect/>
          </a:stretch>
        </p:blipFill>
        <p:spPr>
          <a:xfrm>
            <a:off x="467544" y="3789040"/>
            <a:ext cx="1099759" cy="1222544"/>
          </a:xfrm>
          <a:prstGeom prst="rect">
            <a:avLst/>
          </a:prstGeom>
        </p:spPr>
      </p:pic>
      <p:pic>
        <p:nvPicPr>
          <p:cNvPr id="5" name="Picture 4"/>
          <p:cNvPicPr/>
          <p:nvPr/>
        </p:nvPicPr>
        <p:blipFill>
          <a:blip r:embed="rId3"/>
          <a:stretch>
            <a:fillRect/>
          </a:stretch>
        </p:blipFill>
        <p:spPr>
          <a:xfrm>
            <a:off x="2317942" y="5042053"/>
            <a:ext cx="1205152" cy="1241646"/>
          </a:xfrm>
          <a:prstGeom prst="rect">
            <a:avLst/>
          </a:prstGeom>
        </p:spPr>
      </p:pic>
      <p:pic>
        <p:nvPicPr>
          <p:cNvPr id="6" name="Picture 5"/>
          <p:cNvPicPr/>
          <p:nvPr/>
        </p:nvPicPr>
        <p:blipFill>
          <a:blip r:embed="rId4"/>
          <a:stretch>
            <a:fillRect/>
          </a:stretch>
        </p:blipFill>
        <p:spPr>
          <a:xfrm>
            <a:off x="2769301" y="2961603"/>
            <a:ext cx="1507586" cy="1262341"/>
          </a:xfrm>
          <a:prstGeom prst="rect">
            <a:avLst/>
          </a:prstGeom>
        </p:spPr>
      </p:pic>
      <p:pic>
        <p:nvPicPr>
          <p:cNvPr id="7" name="Picture 6"/>
          <p:cNvPicPr/>
          <p:nvPr/>
        </p:nvPicPr>
        <p:blipFill>
          <a:blip r:embed="rId5"/>
          <a:stretch>
            <a:fillRect/>
          </a:stretch>
        </p:blipFill>
        <p:spPr>
          <a:xfrm>
            <a:off x="4572000" y="4619924"/>
            <a:ext cx="1486201" cy="1255973"/>
          </a:xfrm>
          <a:prstGeom prst="rect">
            <a:avLst/>
          </a:prstGeom>
        </p:spPr>
      </p:pic>
      <p:pic>
        <p:nvPicPr>
          <p:cNvPr id="8" name="Picture 7"/>
          <p:cNvPicPr/>
          <p:nvPr/>
        </p:nvPicPr>
        <p:blipFill>
          <a:blip r:embed="rId6"/>
          <a:stretch>
            <a:fillRect/>
          </a:stretch>
        </p:blipFill>
        <p:spPr>
          <a:xfrm>
            <a:off x="5894983" y="2967971"/>
            <a:ext cx="1269305" cy="1255973"/>
          </a:xfrm>
          <a:prstGeom prst="rect">
            <a:avLst/>
          </a:prstGeom>
        </p:spPr>
      </p:pic>
      <p:pic>
        <p:nvPicPr>
          <p:cNvPr id="9" name="Picture 8"/>
          <p:cNvPicPr/>
          <p:nvPr/>
        </p:nvPicPr>
        <p:blipFill>
          <a:blip r:embed="rId7"/>
          <a:stretch>
            <a:fillRect/>
          </a:stretch>
        </p:blipFill>
        <p:spPr>
          <a:xfrm>
            <a:off x="7164288" y="5247911"/>
            <a:ext cx="1512168" cy="1224136"/>
          </a:xfrm>
          <a:prstGeom prst="rect">
            <a:avLst/>
          </a:prstGeom>
        </p:spPr>
      </p:pic>
    </p:spTree>
    <p:extLst>
      <p:ext uri="{BB962C8B-B14F-4D97-AF65-F5344CB8AC3E}">
        <p14:creationId xmlns:p14="http://schemas.microsoft.com/office/powerpoint/2010/main" val="3471433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Parasites</a:t>
            </a:r>
            <a:endParaRPr lang="en-AU" b="1" dirty="0">
              <a:solidFill>
                <a:srgbClr val="00B050"/>
              </a:solidFill>
            </a:endParaRPr>
          </a:p>
        </p:txBody>
      </p:sp>
      <p:sp>
        <p:nvSpPr>
          <p:cNvPr id="3" name="Content Placeholder 2"/>
          <p:cNvSpPr>
            <a:spLocks noGrp="1"/>
          </p:cNvSpPr>
          <p:nvPr>
            <p:ph idx="1"/>
          </p:nvPr>
        </p:nvSpPr>
        <p:spPr>
          <a:xfrm>
            <a:off x="251520" y="1196752"/>
            <a:ext cx="8640960" cy="5328592"/>
          </a:xfrm>
        </p:spPr>
        <p:txBody>
          <a:bodyPr>
            <a:normAutofit/>
          </a:bodyPr>
          <a:lstStyle/>
          <a:p>
            <a:r>
              <a:rPr lang="en-AU" dirty="0" smtClean="0"/>
              <a:t>An organism that lives in or on a host</a:t>
            </a:r>
          </a:p>
          <a:p>
            <a:r>
              <a:rPr lang="en-AU" dirty="0" smtClean="0"/>
              <a:t>Obtains benefits such as nutrition &amp; a place to live</a:t>
            </a:r>
          </a:p>
          <a:p>
            <a:r>
              <a:rPr lang="en-AU" dirty="0" smtClean="0"/>
              <a:t>May harm the host</a:t>
            </a:r>
          </a:p>
          <a:p>
            <a:r>
              <a:rPr lang="en-AU" b="1" i="1" dirty="0" err="1" smtClean="0"/>
              <a:t>Endoparasites</a:t>
            </a:r>
            <a:r>
              <a:rPr lang="en-AU" b="1" dirty="0" smtClean="0"/>
              <a:t>:</a:t>
            </a:r>
            <a:r>
              <a:rPr lang="en-AU" b="1" i="1" dirty="0" smtClean="0"/>
              <a:t> </a:t>
            </a:r>
            <a:r>
              <a:rPr lang="en-AU" dirty="0" smtClean="0"/>
              <a:t>live in their host (e.g. tapeworm)</a:t>
            </a:r>
          </a:p>
          <a:p>
            <a:r>
              <a:rPr lang="en-AU" b="1" i="1" dirty="0" err="1" smtClean="0"/>
              <a:t>Ectoparasites</a:t>
            </a:r>
            <a:r>
              <a:rPr lang="en-AU" b="1" dirty="0" smtClean="0"/>
              <a:t>:</a:t>
            </a:r>
            <a:r>
              <a:rPr lang="en-AU" b="1" i="1" dirty="0" smtClean="0"/>
              <a:t> </a:t>
            </a:r>
            <a:r>
              <a:rPr lang="en-AU" dirty="0" smtClean="0"/>
              <a:t>live on the host (e.g. lice)</a:t>
            </a:r>
            <a:endParaRPr lang="en-AU" b="1" dirty="0"/>
          </a:p>
          <a:p>
            <a:endParaRPr lang="en-AU" dirty="0"/>
          </a:p>
        </p:txBody>
      </p:sp>
    </p:spTree>
    <p:extLst>
      <p:ext uri="{BB962C8B-B14F-4D97-AF65-F5344CB8AC3E}">
        <p14:creationId xmlns:p14="http://schemas.microsoft.com/office/powerpoint/2010/main" val="456175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Prions</a:t>
            </a:r>
            <a:endParaRPr lang="en-AU" b="1" dirty="0">
              <a:solidFill>
                <a:srgbClr val="00B050"/>
              </a:solidFill>
            </a:endParaRPr>
          </a:p>
        </p:txBody>
      </p:sp>
      <p:sp>
        <p:nvSpPr>
          <p:cNvPr id="3" name="Content Placeholder 2"/>
          <p:cNvSpPr>
            <a:spLocks noGrp="1"/>
          </p:cNvSpPr>
          <p:nvPr>
            <p:ph idx="1"/>
          </p:nvPr>
        </p:nvSpPr>
        <p:spPr>
          <a:xfrm>
            <a:off x="251520" y="1196752"/>
            <a:ext cx="8640960" cy="5112568"/>
          </a:xfrm>
        </p:spPr>
        <p:txBody>
          <a:bodyPr>
            <a:normAutofit/>
          </a:bodyPr>
          <a:lstStyle/>
          <a:p>
            <a:r>
              <a:rPr lang="en-AU" dirty="0" smtClean="0"/>
              <a:t>Non-cellular</a:t>
            </a:r>
          </a:p>
          <a:p>
            <a:r>
              <a:rPr lang="en-AU" dirty="0" smtClean="0"/>
              <a:t>Abnormal proteins that are infectious</a:t>
            </a:r>
          </a:p>
          <a:p>
            <a:r>
              <a:rPr lang="en-AU" dirty="0" smtClean="0"/>
              <a:t>Cells containing prions burst</a:t>
            </a:r>
          </a:p>
          <a:p>
            <a:r>
              <a:rPr lang="en-AU" dirty="0" smtClean="0"/>
              <a:t>This releases the prions to infect other cells</a:t>
            </a:r>
          </a:p>
          <a:p>
            <a:r>
              <a:rPr lang="en-AU" dirty="0" smtClean="0"/>
              <a:t>Prions then turn normal proteins into prions</a:t>
            </a:r>
          </a:p>
          <a:p>
            <a:r>
              <a:rPr lang="en-AU" dirty="0" smtClean="0"/>
              <a:t>Cause neurological problems such as ‘mad cow disease’</a:t>
            </a:r>
            <a:endParaRPr lang="en-AU" dirty="0"/>
          </a:p>
          <a:p>
            <a:endParaRPr lang="en-AU" dirty="0"/>
          </a:p>
        </p:txBody>
      </p:sp>
    </p:spTree>
    <p:extLst>
      <p:ext uri="{BB962C8B-B14F-4D97-AF65-F5344CB8AC3E}">
        <p14:creationId xmlns:p14="http://schemas.microsoft.com/office/powerpoint/2010/main" val="795997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3203848" cy="1143000"/>
          </a:xfrm>
        </p:spPr>
        <p:txBody>
          <a:bodyPr>
            <a:normAutofit/>
          </a:bodyPr>
          <a:lstStyle/>
          <a:p>
            <a:r>
              <a:rPr lang="en-AU" b="1" dirty="0" smtClean="0">
                <a:solidFill>
                  <a:srgbClr val="00B050"/>
                </a:solidFill>
              </a:rPr>
              <a:t>Viruses</a:t>
            </a:r>
            <a:endParaRPr lang="en-AU" b="1" dirty="0">
              <a:solidFill>
                <a:srgbClr val="00B050"/>
              </a:solidFill>
            </a:endParaRPr>
          </a:p>
        </p:txBody>
      </p:sp>
      <p:sp>
        <p:nvSpPr>
          <p:cNvPr id="3" name="Content Placeholder 2"/>
          <p:cNvSpPr>
            <a:spLocks noGrp="1"/>
          </p:cNvSpPr>
          <p:nvPr>
            <p:ph idx="1"/>
          </p:nvPr>
        </p:nvSpPr>
        <p:spPr>
          <a:xfrm>
            <a:off x="251520" y="1196752"/>
            <a:ext cx="4104456" cy="5256584"/>
          </a:xfrm>
        </p:spPr>
        <p:txBody>
          <a:bodyPr>
            <a:normAutofit fontScale="85000" lnSpcReduction="20000"/>
          </a:bodyPr>
          <a:lstStyle/>
          <a:p>
            <a:r>
              <a:rPr lang="en-AU" dirty="0" smtClean="0"/>
              <a:t>Non-cellular</a:t>
            </a:r>
          </a:p>
          <a:p>
            <a:r>
              <a:rPr lang="en-AU" dirty="0" smtClean="0"/>
              <a:t>Consist of DNA wrapped in protein</a:t>
            </a:r>
          </a:p>
          <a:p>
            <a:r>
              <a:rPr lang="en-AU" dirty="0" smtClean="0"/>
              <a:t>Can only be seen under the microscope</a:t>
            </a:r>
          </a:p>
          <a:p>
            <a:r>
              <a:rPr lang="en-AU" dirty="0" smtClean="0"/>
              <a:t>Cannot reproduce on their own – use a host cell</a:t>
            </a:r>
          </a:p>
          <a:p>
            <a:r>
              <a:rPr lang="en-AU" dirty="0" smtClean="0"/>
              <a:t>Release their DNA into the host cell</a:t>
            </a:r>
          </a:p>
          <a:p>
            <a:r>
              <a:rPr lang="en-AU" dirty="0" smtClean="0"/>
              <a:t>Host cell then copies the DNA of the virus</a:t>
            </a:r>
          </a:p>
          <a:p>
            <a:r>
              <a:rPr lang="en-AU" dirty="0" smtClean="0"/>
              <a:t>Host cell bursts, releasing more viruses</a:t>
            </a:r>
            <a:endParaRPr lang="en-AU" dirty="0"/>
          </a:p>
          <a:p>
            <a:endParaRPr lang="en-AU" dirty="0"/>
          </a:p>
        </p:txBody>
      </p:sp>
      <p:sp>
        <p:nvSpPr>
          <p:cNvPr id="4" name="AutoShape 2" descr="data:image/jpeg;base64,/9j/4AAQSkZJRgABAQAAAQABAAD/2wCEAAkGBxASEhQSEBIUFBQUGBUZFRgYFhYYFRYYFhcXFxYVFhQYHSggGBolHxgUIjEhJSksLi4vGCAzOjMsOCguLywBCgoKDg0OGxAQGy8kICQsMDQvLCwsLCwsLC8sLTQsLy8tLCwsLCwwLCwsLCwsLCwsLCwsLiwsLDQsLCwsLCwsLP/AABEIAPkAywMBIgACEQEDEQH/xAAbAAEAAgMBAQAAAAAAAAAAAAAABQYCAwQBB//EAEQQAAIBAwIDBAYGCAUEAgMAAAECAwAEERIhBRMxBiJBURQyYXGBkRUjUpKh0VNUYnKxwdLhFjNCk6I0gqPwsrMkQ2P/xAAZAQEAAwEBAAAAAAAAAAAAAAAAAQIDBAX/xAAwEQACAgEDAwEHAwQDAAAAAAAAAQIRAwQSIRMxUWEFFEFxkaHRIrHwUoHB4RUyYv/aAAwDAQACEQMRAD8A+40pSgFKUoBSlKAUpSgFKUoBStbzKNiwGBk5I2A6n3e2oM8blue7w9FZfG5kB9HHtiUYa58PVITr38jFAdPEe0MMMjROH1gQEALnX6RKYUCHO5DDvdMAg1qtu1VrIItMilpOXlOZCWiEkRmUyYfGNI/0ls5yMjJGLcDgMts9xM0txAJdDMyoz8z1tUaABguBp22wOp3rlt+x/D1iEQy0YKtgyZyIrb0Pcjw5ex9u9ASY7S2OEPpUH1h0p9YneOVGF33OXj++vmKlarSdjLQ5YmR2dWDOXyXDej7kgY2FtABgdFPiSastAKUpQClKUApSlAKUpQClKUApSlAKUpQClKUApSlAK0XrkRuR1CsR7wDitksgUFmIAUEknYADcknyqqyccurgn0RVjiBxzZBu3uBBx7sH246VnkyRguS8IOXYqnE76QRGZFMkhbZwUDKO5uzsQcbkYGfW6Yzi58Nm4pJDGdNrCSiEMxkmY5UbtEqxBT7AxqEbhMuvmG7XXnP+WuM/a04059uM114vP1//AMaflXBh1OODdv8An1OmeJy7P4+v07GPGOyl1PMXdrd+ZDbRvMVZHiaCeWYyQxYbciRQPrBgrnfpXB/gO6UuI5YRHLFNG6trIU3NxA1wUGN1aKL1du+SejEiRxefr/8A40/KmLz9f/8AGn9Nb+/YjP3d+f3/AAT/AGX4fLbWyQSsjcouqFQQOUHbkjSfVITQCN+nU1LVTEF8N1vlY+TIoB/4GpHhXH35ggu0Ech9Rh6j+WNzg/Eg9NjtWmPU45ukVlgkl5LFStNzNoUtjOMbfHFcC8bUkgKCVxkBhkZ6ZHhWsskY8MzUW+xK0qM+lv2Px/tT6W/Y/H+1V60PJPTl4JOlRY4v+x/y/tXv0t+x/wAv7U60PI6cvBJ0qM+lv2Px/tT6W/Y/H+1OtDyOnLwSdK4rS/1tp042z1rtq8ZKStFWmu4pSlWIFKUoBSlKAUpSgK526lYQIinHNlVCfZhn/ig+Gaj+KvywI02VBgD2D+dT3aXhpuIGRfXGGT94eGfDIJGfDNV6G6S4GmQ6J17rq3dJI8Rnx9nUe7BryvaMJy7HbppKl6FLuO0bI87OyBIWCcsAmZtWjEhOrZMv4KdgTnwry07QSyTogGlHI2I7w+pL9c+Y+VXGTgLZzoztjp4eXurAcCYdExj2V5fFNbOaOvcr/wCxTIe1EgkxImUKRsCvrKX9IbBBOW2iUbeOfPbYnawHGEOSSo76lNXLSRQGXOSQ4HTAIIz0zbo+z5X1UA3J2HiSST8yfnXo4CwxhOmcbdM9ceVS9jd9P7hS/wDRX+BcaeY7gDMUEgwcj63XldXjgp/yFWXiS821YnZoyrI3iDqAOD8fmB5V5b8B0knSFG2TsBt0ya8uD6QRaWx1AkGaQeqqg52Pjvv7SAPPGmDHJ5LiqXgpOSpc9viWlJTJbI56ukbH3sFJqrxcGmju7m4iEWLgWikHUDiIyCVjgbtpcaf3d8VcmiCoEUYCgADyAwAKjeK2byQTRxnS7xyKjeTMpCn4EivdnF2efFoph7K3XNkm5yfXSxyOFeSPaGYlF1rnV9S2k7AZRR03C17P8SRURblQEhZMmWRy7ZchzrU4J7m43XJHewK7bvgXE35oSWNInKBItbDSmmVSuoI3LI1REhchuURsGzXp4DxRUKRXCKBoCd9u6Fi0ascvBVW0sI8DVuGao2smzjTszerJI0c4jWZ0aRRI7EAehKcOUBLaIbldWxPMX4LXgPFFMWq8DBWQyjUcnuQh8HRupZJ+4RjEucggY7peE8T50SrO2gtK8r6+6q+kxtHGqaMseQHTGwBYtkkCue27NcTjiVEuEEgSNGcuzMzIrqJWcx5fBKtyzsd11ADJbSLHCeAXqSQPPcGXlghxzHAJeCJWYLpw/wBajkBugkzkYxVn5VQ9lwW+WZGmlEqCQON94/8Aqw2BpHdKSWqY33Vj7TZuVVZQsspGrhyYf4GpSuW2TBrqrbEqiZzdsrnbHj81oIRBDznlaRQmHJYpE8iqoQHBYqF1HZc5OwrRN26t0BZ4ZwFa4DbRnC2sixXEnr5ZFZlGANRzspqY4rxC2haHn4DMzCI6GYg6TrIIB0ALqJY4AGcnGagn7TcGcR50PmRnQejSOVlLx5cqIyUctPDucEmVeua0KHtv26jYBWgmWRmnUABZAohneAO5VvVLIRt0wc7YY9HA+2MNw6xaJA2gsXKqIyyxQTOqgOWGFuIzuMdRk4rj4hx7hKLzeXCX5ct1HqgZc7ZlfVyyVcgHUMatjkbV1RdoeFRlyulGibQSLeRTqaT0YiMhO/3oQhK5HcXwAoBF24t2ELGKZVmWFwxEWFjuJBFBI+JCcOxAwAWH+oLXnCe2sVzNFFDDKQ5lDMTGAnLjhlVtnOtWWaMgrnr5bj2+vuEWr6ZI4Y2hEkuRbnEbGN5XKyKmBKyRu2kHUQucHatT8Y4TbyBBCiCJbibWlvhIjAI0lOVXIfTKoyBuNs7gEC20qqcR7c28KTtpZ2iyUjVZdbgQQzFnHL+qAE8YJOw1LkgnAmOHcftZ3ljhlDPD/mDBGnDOhOSMEao5BkeKmgJOo7ifBbefeWMFvtAlW92odR7DtXMe1lhuEuY5SOohzOwPlphDHPsxWDdodSkxW9zjS55kkJiRNKlgXWYq+MgDZT1+NRJJrkmLafBpHY21+1L94f00/wAG232pfvD+mqfd8duVk5okbX4b7Ff3OmPZX0yxlLxxuerKpOOmSATiuXDLFkbSj2OnKsuNJuXcrdv2as3eSNTNmIqGywx3hkY23ro/wbbfal+8P6a6ODsPSbvcetF/8DU3XTPBjTqjCObI13K6OxtrnfmN7C/8wAfxqasrKKJdMSBF8h4nzJ6k+010UpGEY9kRKcpd2eEV5oFZUqaKmOgU0CsqUpE2Y6BTQKypSkLMdApoFZUpSFmIWsqUqSDmurCKRlaRAxTVpz0GtSjDHQ5BI3qPi7LWShAIshPU1PI2nEkUoALMdg8MJA6DQB02qYJrxJAc4IONjg9DjOD8CPnQEJL2PsGzqgBDKVI1yYIKshyurGdLsM9ce4Vtn7L2Tq6tF3X1hwHkGoSSvM6tht1Z3ckdDnHTapYuM4yMgZIz4efu60Dg9CN+ntoCMvOztpK5klhV2KlTktoIKNGcx50ltDuurGQGIzg1rj7L2agBY2GBIAwlmD4lCCTMgfUc6EO56qD13qYDDzr2gIBuxnDiuj0dQvTAZ125ccJU6WGVKRRAr0OhTjIzUjYcIghaRok081izjUxUsSWYqhOlMlmJ0gZJya7qUB4igDAAA8h0rCd0CnWVC+OrAGPbnaubi/EFt4mlbfT0H2mJwq+zJI38Kot7dQZWTiU4MjjVHAGwQOo0xDv9PADPmT4Y5syx+rNcePdy+ETLcM4RzeYZYdv9HNTl589Ofw6eyp1eNWYGBcQAD/8Aon51UYmtSobkAA+rkSK2CqkalY5B36HFZZtf0K/Nvzrgethik1SRvHF1YqVtonrGWwikklW4gzIf0id3xIG/id67/py0/WYP91PzqparX9Cvzb86Ztf0K/NvzqX7Vi+5K0ddr+xb4+MWrHC3EJPkJEJ+Wa7gaogjs22aEfBmH86229w9iVZXZ7Vjhg3WI+Y8h1O2xwds4J1w6+E3RSema7F2rzNcvEhmI/D+Iqo23FA109qYpVZE1h2C6HUFVJXByBlsAkDOGxnBrpnkcXSRhGFruXjNM1QB2ltRJJFI3LMZYFnKBDoOGwQxIx17wXIBIyASOluNWY15uIvqzh++O6cuN/8Abk92hvI1XrS/pLdNeS7ZpmqPFx20bOJlyDKMHIP1LaZCARkgHbPTceda07QWjMQsqkKRqbICKDEJg2okagUIOVz1p1pf0k9NeS+ZpmqZDxS2d1jSaMu4yqhhqI73Qefck2/YbyNd/KqPeGvgOl6lkzXtQ/CUw5/dP8RUxW2Oe5WZyjtdEH2u4ZPNCrWhQXMMgkgLlggbDRvqKgnBjeTw64qCtey17bl0tZUWFElECF3UMwtrOG352hdRAaK4JIOe8u/gLzSrlShR9lb9oLxJ5I3kntJbeNi7MRmW6aIO5TJASWMZ3Ox69Tqk7F3LHmR8i2dZGlhSNmMcbiFY1J7ihuYQwcBR3W8TvX0KlAUXs32UvLe5gndoMRwx2xVderkJbxjOvYN9ejELpGA5OrwrFeAcZMLK14ObiYqyyMFMnLAicjRsusainQbgAgkVfKUBSE7P8TSVeXcaYvSZ5HHNdmZJJY5E2ZSAFQSxmPp3tQOSCvXwXhPEo2gMtwH022iYu7uPSNzzEjAUMM49Y9AMaTktbKUBQ+2nBZOTG9zczzDmrrUERRAaHGyRAMRnGzs3Wl/wyGHIt4o41O/cULnPiSOpPmaunELNJo2jcZVhg+Y8QR5EHBHuqous9qOXcRNNCuySIMkL5EeHuOMeBPh5uvwzmuDr000vmREjMevh7B7B/IVhg1IHiNmfFx/2j8689Ps/N/uj868V6XK3bPQjlSVJHBg0wa7/AE+z83+7/enp9n5v90fnUe6ZC3WXg441NSt6QtnLr6HRj361P8ifhWmPidoPVWVz4AKMn8akbPhk106PcJyoIzlIj6zHzYeXvA22xuSevS6Se4wzZV8eCctI2FrEresI4wc9cgLnNV+74BaRvNePzAxCvK3OmA0wd9e4G04Gk7YxuR4nNukXIrku7FZY3jcZWRWRh5qwKkfImvclHk81SKhPBwyX6qYIrtM7hGkUSGXcMw0uftMuM+JGK51seDyxh2Ma50SYM3eQzM8q7q5Gotcv6pIPMAGRirJN2VgIYgESNhtZLHvhuYHKAgHv4bGw8Olc9n2HsolAVHDARDWHdXzEqqrhlI0sQgzjAO+RuabBuIRY+EuJO8AhaXWxkZFDi5UyKqlgy/XKG7o0nffff1eG8IH1aFW08lCiTOxTKpbRvgPkEK0Q1jf1D5GrE3ZK1OTpcEs75EsgKtI5kcoQ2UyxY7fabzNF7JWilSiFNBGnSxwAHgk04O2nNvD8F9pptG45bbszaxsrpGQyNqB1uTqxMCzZPeY8+bJPUvnwFSnJrv5NOTVXBstuo0WMeG+H5V31qijwa21rBUjOTtilKVcqKUpQClKUApSlAKUpQClKUBF8NuXae5RmyqGPSNtsqSalKgOCO5urrUhUEpk58hgAbb5G/sqfq+RU/p+xWL4FKUqhYUpSgFKUoBSlKAUpSgFKUoBSlKAUpSgFKUoBSlKAxdgBknAHU+AqsTdo55mK2UalF2Msnq/9oyPz9ldHbidhbqinHOkWM+4hmIPsOnB9hNV3iF6EwsOrQkeACdIPf0szId9WxOfHpXDrNS8fCOvT4VLlkl6RxE7+kwfADH/11rivb9s6buA4JBxg4I6g/V9agpRpVJFVtQCjSG7o1ayegz1HuJIJ6ZGdlOqs/eVfH3Hzb+I91ed75lUkm6v1OjpxcXKKur+Hgmpry/TGq5hGogDu9Sen/wCqnpvENYj9Jh1EZA0+GcdeVioCe7fOQCAnqDV1BO5bGc/a6dSa1287RjKscAE7kEEsMbgfx8dz47w9fO+HwWjp/wBNtK/kWVL7iAYgXFu7KMlTt1/7V/iKleEdodcnIuE5U3gP9L/unz2O2/sJ3xTLi5V4sFdZIXu5I2B3wd2K+wg4qUv9ctuzsuhoeW0T5BbcjUPZg4PtIFdGLWPfV2jF4bj+pU/59UXW/chCVODt/EVU7XtHO13LasukIiuj6wdaltJyukYOfIt7cEgGypMZLdHIwXRGx+8Aart7wmxiEtzJDEuMSyyaAW+p+sDnAySunPwr0Mj5/sc0Fwc03bJY3lWdmi5RxupLMNDvrCKudBEb6TvqIx12rx+28WrQryu2sx4ETjDDnDJJUDTqgmUsM4K1zTvwuXvMdOZI3kzG6FmilbQsmtchRIpbG3TPQnOmTifC1c82JY1xDIrvEyljK91IDoKhlwRO5JGPrD571p+pPHodtl28gdYi0xR5cYRkYMGKxtpIKj9LFg4wdQxW627ZRuyBZTiXlco6Wy5k5hAI0d0Yjbcn5eOnh62DklYUDRKzMVjchFUCLBk0gZKwp3OuEXY4Brliu+FFVaBI3GqJto3CqTctGjSNoIV+aZSA25YE+2op+pPHod132xCsEjZ5HMqxYCMFyXMbsH0EMEIYHGcEYOM1N+ly/bPyH5VCcFazuZJZIYV7rRPzChXmFgXWRdSgkbkhhsc5qe5dVlflkqjdw64kZ8MxIwfKpWoywTD/AANSddGG9vJjk7ilKVqUFKUoBSlKAUpSgIjtTw1p4CqeupDp7SMgj3kFh7zVYMvpbJpRNekrMG2cFfsg74z4YONwcY3v1RPFOz1vOdTqVf7aHDfHwb4g1yanTLKjow5tnDKfdWT6URl0KXCANkFsatIXHxrQnCpA2htBdu8Rv/lggE7Drn/09atP+EV/Wbnbp31/pp/hJf1q5++Pyrgfs6b7nStVFLj9irJwsvnSVaTDaRhwuMHGcjyJ/vWEVkzCLRpJfI2DaSE9bG35ZqxWvAlkkljFzdAxFQTzBg6hnbausdk1/Wrn74/Kpn7Md8fuRDV8fqlf9qK1w601tsrOQ7JnRgKQMgMR0X29d67bkcwCzgbXJIQZnG6qAQSc9NsD5AdTUueyEZ9a4uGHiC64PzWpjh3DIYF0xIFB6nqx97Hc1vg0ThwzLLmjKSl3a7eDZyAsYReihQPcMAfwrhv4IzFIJgDGUYSAgkFNJ1AgdRjO1SpFaLqzjlRo5FDI6lXUjIZWGCCPIiu+UbZzKVFKPE+CsUkJiOzyBzHJpAzKWLuV0qcwT7Nv3G2ryK44WIxK8BjVZWijzFMZcwJK4wgXmIAhnOCBgFh0NWYdmLLBHo8ZB6gjOcmUnOeuTPP168xvOtd12TtHWNDHhIpGl0AnS7PG8Ta87sCJGzvucZ8QY2DcQnpnCcsuE+t1wviKUo41hGViF0suuQLqO2ZAAd8Vx2/EeDlY2jjQO6JIqOjo5UzGVS2QcnWWkGcncsNjmre3Z60JQmCPKMzrt0ZnEjH76o2OmVU9QKwj7NWa+rCoGAuBqxpDalBGcEAk48ugwKnaTuI7s4bFhJ6EoUArrAjePO3cIDgZXGQCNtiB0qZ5dZ2fDIYs8pAmQoOPJc6R8NTfOunRVdg3mi3TBrqrFVrKrxVIq3YpSlWIFKUoBSlKAUpSgFKVGcT47b2+0rjV10gFmx4EgdB7TiobS5ZKTbpEnSq1/jS3/RzfdT+un+NIP0U/3U/rqnWh5L9Gfg38FnQ3V3hgcmPGCN9K4OPcdqnqp9r2jtI3kkWGfVIQW7sfh5d/bJ3+Ndf+M4P0U/3U/rq08+NvhkRwZEuxZaVWx20ts95JVHmVXHyVifwqbsb+KZdUThh446g+RB3B9hqIzjLsxLHKPdHTSvGYDcnFa+en2l+Yq1oobaVq56faX5iveen2l+YpaFGylauen2l+Ypz0+0vzFLQo20rVz0+0vzFOen2l+YpaFG2lYJKp6EH3EVnUgUpSgFKUoBSlKAUpSgIrtNxI28DOvrsQqfvHxx44AY48cVVpbY2yrgB7iRhrdu8VJBJ058fDV7/YKnO3MLG3V1GeVIrkezDJ8u8M+zNRvGYRMBIu6Phgfx+BB+WK8vXzlFrwdunSr5kZ9KPFpBmbUzZxkkMCd9myR1G+2fKuz6ak+0ahJLHSxY6iSep7xHUnHt9p9lY3qFCrx5KHAIJJJ1eqfj+BBFebNzypzhwkdUYwhUZu2/jX2/BLTcXldlQOR0JwcbZ3PnsAa023GJEkMSk6dIbdmOCcHYkk+Pn4VpNs3UHSR0OQCM56E+zNYrZ4JbqWJycg5PU9OnWqdaXR7O/P+ydkOrVrt2JYceYZ1aio9Y4JXywTWMrLEFvbQYA081Bsro3TA8OuMeBIO2+YuMABkkDacfZYjGMNjA3JBz71FdqxNBY6H3eUgInjuwbH/viwFdWK47XGVmUkraqufqi73Th4dS7hgpB8wSCKonDe0qyX1xasERIQmhmJDOxcxsMNgeuMKBnOx8avNvblII4z1REU+9QAf4VwX8cKK80qpiNdTMwXIEeXB1N0xuRk7Hyr18kbfPg4ouuxVU7WRB7kOh0W7KAykHUNbxSM2rSqBHRsknABBzvitzdqbYOIysurXIhAQEryygLsoOVU8yPGRnDBsBd68k7U8LKgyREKquxLQAiMqblmVhuQ2q0uDsCMoN9xWwcYtEi5s1qExPOiKI42YNHG0sjnBwG0RuSQTnGN6r0l4J3vycTdsYSFEcUpYtGArBF1K8kCnSdWNQFxC25A7432OM+Gdr4Jn0hXxJIqwED/ADA0VvKc5PdYCfJH2UYjODXanGuHSSGBYhI5cRhRFGVfUJCSrE6dIFtJnJBBhxjIAri4T2j4fMlpcvGUdwQundI3ZIkdigIJA1JEJCvQ4GA27prwN78ln5VOTUKvbK2LKAsm+2nSNZZmtBGFGdOG9Lh6kYz7DXZwntLa3LokOs61DAlcDeJJtJychgkkZ6Y72M7HFOky29E1wtMOfcf4ipWuOzTB+FdldGJVExm7YpSlalBSlKAUpSgFKUoDGRAwKsAQQQQdwQeoI8qq0nAbm3J9EZXiJzypPD90+PzB881a6VnkxxmqZeE3HsUyWG9YENYrv5SIPiO/tXFbcIvE0/8A4rtpOQGmjxnGNwCM+7pnevoFKw9zxmvvEvC+/wCSlRtdksq2aErjUObGSuemRr2rPl3v6iv+5H/XUxwf/qbz96L/AOBqaq0tDjXBVahvml9/yU9I7/8A02canzZ1IHwD1IcK4C4kE904klHqgeonu2GT8B896sFKnHpscHaEs0mq7HjDNapLdWBVgGUgggjIIPUEHqK3Urdoys4Y+E264CwxADphFGPW9n7cn328zXPP2dtHEStBHohcvGgUBAxRo8lANJ7rN1HkeoFS1KUhZwNwe2OSYIiWYM31ad5lJKudt2BJIPXevBwa2BBEEQK40nlplcBQCpxtgKo2+yPKpClKQsiOG9mrSAERxLu2slhqbV3O9qbJH+XF0+wvlWUXZ+2WcXCxgSKnLXBIVU22VB3R0HhtvjqcytKUhZgqYrOlKJUQKUpUgUpSgFKUoBSlKAVi8gUZYgAdSTgfOuXi1+sETStuFGw+0Tsq/EkVUWtTMBNfMWLbpECVVAem3UH8fMnoMM2ojiXJrjxOZbDxm1/WIf8AcT868+mrX9Yh/wB1Pzqostp4Qj7z/wBVeYtP0I+8/wDVXD/ykTo90+f2JnhktvHNNIbyJhIRpHOT/lvuR0HsqW+mrX9Yh/3U/Oqcz2m/1Ocdccw49+DXo9EO4hX7z/1VaXtRPlohaRLhX9i5x8Vt2OFniY+QkQn5A12VQxDZtsYR8Gf866La5eyZCHMlq5wQ3WI+Y8h1O22x2B66YddDI6Kz01di4TShRlthWj6Ri+1+B/KnEBlPiKonCJrkXd0JkuHiaRFhYowRM6wVCnqgCqxkG3fA8K6ZzknwYximuS9/SMX2vwP5U+kYvtfgfyr5mvEOKxGZmgeUGRhECmVVBPcqGxFGH9VLcY7+zh/MV0RcV4ijMr2ruoNywbQ7EgTXHKVQgAwFWDAJBcSZByMGu/J6E7Y+p9E+kYvtfgfyp9Ixfa/A/lXz9+NX4Qn0M6uWjbRzEBjJofIwGO3eCqCcZyRjB2cYu7xXUxgLpWJ3VtohmG7Z+ZIQCq60gBO2NvPdvyehOyJfPpGL7X4H8qfSMX2vwP5V89TjN7Jyitq4SQQSAqr5VHuVUrIxGAeSQxVQTs+dOBmS7PXdxMczxmM8tSyFCoVubMuV1d7DKoPewcAHSucUeTIl8BsiXWG6RzhTk+4/zrdUZwxMMfd/MVJ1rjk5Rtmckk6QpSlXKilKUApSlAKUpQFb7eD6iMn1RKpf93S4/iVrh48DqJHQ9Pd4Var+0SaNo3GVYYPmPIjyIOCPdVSdJ7YcueJpoV2SRBlgvgGHgPfjHmfDzdfp5ZFaOzT5EuPBCMDXm9S8It5s8ptx1U7N8vH4VheWiqBl0U+GWAz868GWnmuD0VlTIqCcJqZyAw9UZ9YZL4UeJyqj41o4erBO9nJJO/Xy6fDPxqftrNGHrLv6pzsfcR8axbhx+ZwP5k1rklOcFGuxSGyM5S8kbGDmpa9IFnLr6HRjPnrB/kT8K1Jd2sZ0jXKw8Ixnfyznf4ZqRsuGTXLo9wnKhjOUiPrMfN/7geWNyT0aTST3WZ5sqJyzjb0eIN6wSPPnkKM05Vd5FY6BXvuFnmKZxcqnKrt0CmgVXpk7zi5VeGHOxG1d3LFNAp0xvOLlU5VdugU0CnTG80WqYPwrqrFVxWVaRVKijdsUpSrEClKUApSlAKUpQClKUBpubcOuD8D4g+BFUC+1CQ8wKok1YJ8QDpxnyJ1A/A1bOIdoI4pDFpLMBnqoHTJGSfd8667R4bhFfQp67MASjdGU+RzXNkhHJLh8o2i3GLTXDKl2V4QzCUZzEpPKJOcOMFunl0PhkNUtw/kvO8YkVwMHc7scDIHmuRvjbwqQ7QQn0aRY1OcDCqDkgMCQAu/TNUR0kkMKxEu4dCFB73d9Ysv+kZUbnArnnjjjaVWaqcp9334+XF2fTwK9pSvROQUpSgFKUoBSlKAUpSgFKUoBSlKAUpSgFKUoBSlKAUpSgKXxXgs6yyNDG0usl1OU2JOSjFmBxqwfHYAVuteHXNpw+Vos+kjMunZyxQhuSM5GWVdOfNtj0q217WMcMYy3GjyNqvP+Ci2naG+1oeWX5+lo1YGNI45riRYtWIywcRLGzZPViMDrWqHtXcRj/pGdjG7FiGEr6RcsDlIgpVeVGpzg/Wjxxrv1K2MyqWPai4aaKGW206pXjZlLsBiKKVGUFQShEjKX6Bkx47WylKAUpSgFKUoBSlKAUpSgFKUoD//Z">
            <a:hlinkClick r:id="rId2"/>
          </p:cNvPr>
          <p:cNvSpPr>
            <a:spLocks noChangeAspect="1" noChangeArrowheads="1"/>
          </p:cNvSpPr>
          <p:nvPr/>
        </p:nvSpPr>
        <p:spPr bwMode="auto">
          <a:xfrm>
            <a:off x="53975" y="-1957388"/>
            <a:ext cx="3333750" cy="4086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4" descr="data:image/jpeg;base64,/9j/4AAQSkZJRgABAQAAAQABAAD/2wCEAAkGBxASEhQSEBIUFBQUGBUZFRgYFhYYFRYYFhcXFxYVFhQYHSggGBolHxgUIjEhJSksLi4vGCAzOjMsOCguLywBCgoKDg0OGxAQGy8kICQsMDQvLCwsLCwsLC8sLTQsLy8tLCwsLCwwLCwsLCwsLCwsLCwsLiwsLDQsLCwsLCwsLP/AABEIAPkAywMBIgACEQEDEQH/xAAbAAEAAgMBAQAAAAAAAAAAAAAABQYCAwQBB//EAEQQAAIBAwIDBAYGCAUEAgMAAAECAwAEERIhBRMxBiJBURQyYXGBkRUjUpKh0VNUYnKxwdLhFjNCk6I0gqPwsrMkQ2P/xAAZAQEAAwEBAAAAAAAAAAAAAAAAAQIDBAX/xAAwEQACAgEDAwEHAwQDAAAAAAAAAQIRAwQSIRMxUWEFFEFxkaHRIrHwUoHB4RUyYv/aAAwDAQACEQMRAD8A+40pSgFKUoBSlKAUpSgFKUoBStbzKNiwGBk5I2A6n3e2oM8blue7w9FZfG5kB9HHtiUYa58PVITr38jFAdPEe0MMMjROH1gQEALnX6RKYUCHO5DDvdMAg1qtu1VrIItMilpOXlOZCWiEkRmUyYfGNI/0ls5yMjJGLcDgMts9xM0txAJdDMyoz8z1tUaABguBp22wOp3rlt+x/D1iEQy0YKtgyZyIrb0Pcjw5ex9u9ASY7S2OEPpUH1h0p9YneOVGF33OXj++vmKlarSdjLQ5YmR2dWDOXyXDej7kgY2FtABgdFPiSastAKUpQClKUApSlAKUpQClKUApSlAKUpQClKUApSlAK0XrkRuR1CsR7wDitksgUFmIAUEknYADcknyqqyccurgn0RVjiBxzZBu3uBBx7sH246VnkyRguS8IOXYqnE76QRGZFMkhbZwUDKO5uzsQcbkYGfW6Yzi58Nm4pJDGdNrCSiEMxkmY5UbtEqxBT7AxqEbhMuvmG7XXnP+WuM/a04059uM114vP1//AMaflXBh1OODdv8An1OmeJy7P4+v07GPGOyl1PMXdrd+ZDbRvMVZHiaCeWYyQxYbciRQPrBgrnfpXB/gO6UuI5YRHLFNG6trIU3NxA1wUGN1aKL1du+SejEiRxefr/8A40/KmLz9f/8AGn9Nb+/YjP3d+f3/AAT/AGX4fLbWyQSsjcouqFQQOUHbkjSfVITQCN+nU1LVTEF8N1vlY+TIoB/4GpHhXH35ggu0Ech9Rh6j+WNzg/Eg9NjtWmPU45ukVlgkl5LFStNzNoUtjOMbfHFcC8bUkgKCVxkBhkZ6ZHhWsskY8MzUW+xK0qM+lv2Px/tT6W/Y/H+1V60PJPTl4JOlRY4v+x/y/tXv0t+x/wAv7U60PI6cvBJ0qM+lv2Px/tT6W/Y/H+1OtDyOnLwSdK4rS/1tp042z1rtq8ZKStFWmu4pSlWIFKUoBSlKAUpSgK526lYQIinHNlVCfZhn/ig+Gaj+KvywI02VBgD2D+dT3aXhpuIGRfXGGT94eGfDIJGfDNV6G6S4GmQ6J17rq3dJI8Rnx9nUe7BryvaMJy7HbppKl6FLuO0bI87OyBIWCcsAmZtWjEhOrZMv4KdgTnwry07QSyTogGlHI2I7w+pL9c+Y+VXGTgLZzoztjp4eXurAcCYdExj2V5fFNbOaOvcr/wCxTIe1EgkxImUKRsCvrKX9IbBBOW2iUbeOfPbYnawHGEOSSo76lNXLSRQGXOSQ4HTAIIz0zbo+z5X1UA3J2HiSST8yfnXo4CwxhOmcbdM9ceVS9jd9P7hS/wDRX+BcaeY7gDMUEgwcj63XldXjgp/yFWXiS821YnZoyrI3iDqAOD8fmB5V5b8B0knSFG2TsBt0ya8uD6QRaWx1AkGaQeqqg52Pjvv7SAPPGmDHJ5LiqXgpOSpc9viWlJTJbI56ukbH3sFJqrxcGmju7m4iEWLgWikHUDiIyCVjgbtpcaf3d8VcmiCoEUYCgADyAwAKjeK2byQTRxnS7xyKjeTMpCn4EivdnF2efFoph7K3XNkm5yfXSxyOFeSPaGYlF1rnV9S2k7AZRR03C17P8SRURblQEhZMmWRy7ZchzrU4J7m43XJHewK7bvgXE35oSWNInKBItbDSmmVSuoI3LI1REhchuURsGzXp4DxRUKRXCKBoCd9u6Fi0ascvBVW0sI8DVuGao2smzjTszerJI0c4jWZ0aRRI7EAehKcOUBLaIbldWxPMX4LXgPFFMWq8DBWQyjUcnuQh8HRupZJ+4RjEucggY7peE8T50SrO2gtK8r6+6q+kxtHGqaMseQHTGwBYtkkCue27NcTjiVEuEEgSNGcuzMzIrqJWcx5fBKtyzsd11ADJbSLHCeAXqSQPPcGXlghxzHAJeCJWYLpw/wBajkBugkzkYxVn5VQ9lwW+WZGmlEqCQON94/8Aqw2BpHdKSWqY33Vj7TZuVVZQsspGrhyYf4GpSuW2TBrqrbEqiZzdsrnbHj81oIRBDznlaRQmHJYpE8iqoQHBYqF1HZc5OwrRN26t0BZ4ZwFa4DbRnC2sixXEnr5ZFZlGANRzspqY4rxC2haHn4DMzCI6GYg6TrIIB0ALqJY4AGcnGagn7TcGcR50PmRnQejSOVlLx5cqIyUctPDucEmVeua0KHtv26jYBWgmWRmnUABZAohneAO5VvVLIRt0wc7YY9HA+2MNw6xaJA2gsXKqIyyxQTOqgOWGFuIzuMdRk4rj4hx7hKLzeXCX5ct1HqgZc7ZlfVyyVcgHUMatjkbV1RdoeFRlyulGibQSLeRTqaT0YiMhO/3oQhK5HcXwAoBF24t2ELGKZVmWFwxEWFjuJBFBI+JCcOxAwAWH+oLXnCe2sVzNFFDDKQ5lDMTGAnLjhlVtnOtWWaMgrnr5bj2+vuEWr6ZI4Y2hEkuRbnEbGN5XKyKmBKyRu2kHUQucHatT8Y4TbyBBCiCJbibWlvhIjAI0lOVXIfTKoyBuNs7gEC20qqcR7c28KTtpZ2iyUjVZdbgQQzFnHL+qAE8YJOw1LkgnAmOHcftZ3ljhlDPD/mDBGnDOhOSMEao5BkeKmgJOo7ifBbefeWMFvtAlW92odR7DtXMe1lhuEuY5SOohzOwPlphDHPsxWDdodSkxW9zjS55kkJiRNKlgXWYq+MgDZT1+NRJJrkmLafBpHY21+1L94f00/wAG232pfvD+mqfd8duVk5okbX4b7Ff3OmPZX0yxlLxxuerKpOOmSATiuXDLFkbSj2OnKsuNJuXcrdv2as3eSNTNmIqGywx3hkY23ro/wbbfal+8P6a6ODsPSbvcetF/8DU3XTPBjTqjCObI13K6OxtrnfmN7C/8wAfxqasrKKJdMSBF8h4nzJ6k+010UpGEY9kRKcpd2eEV5oFZUqaKmOgU0CsqUpE2Y6BTQKypSkLMdApoFZUpSFmIWsqUqSDmurCKRlaRAxTVpz0GtSjDHQ5BI3qPi7LWShAIshPU1PI2nEkUoALMdg8MJA6DQB02qYJrxJAc4IONjg9DjOD8CPnQEJL2PsGzqgBDKVI1yYIKshyurGdLsM9ce4Vtn7L2Tq6tF3X1hwHkGoSSvM6tht1Z3ckdDnHTapYuM4yMgZIz4efu60Dg9CN+ntoCMvOztpK5klhV2KlTktoIKNGcx50ltDuurGQGIzg1rj7L2agBY2GBIAwlmD4lCCTMgfUc6EO56qD13qYDDzr2gIBuxnDiuj0dQvTAZ125ccJU6WGVKRRAr0OhTjIzUjYcIghaRok081izjUxUsSWYqhOlMlmJ0gZJya7qUB4igDAAA8h0rCd0CnWVC+OrAGPbnaubi/EFt4mlbfT0H2mJwq+zJI38Kot7dQZWTiU4MjjVHAGwQOo0xDv9PADPmT4Y5syx+rNcePdy+ETLcM4RzeYZYdv9HNTl589Ofw6eyp1eNWYGBcQAD/8Aon51UYmtSobkAA+rkSK2CqkalY5B36HFZZtf0K/Nvzrgethik1SRvHF1YqVtonrGWwikklW4gzIf0id3xIG/id67/py0/WYP91PzqparX9Cvzb86Ztf0K/NvzqX7Vi+5K0ddr+xb4+MWrHC3EJPkJEJ+Wa7gaogjs22aEfBmH86229w9iVZXZ7Vjhg3WI+Y8h1O2xwds4J1w6+E3RSema7F2rzNcvEhmI/D+Iqo23FA109qYpVZE1h2C6HUFVJXByBlsAkDOGxnBrpnkcXSRhGFruXjNM1QB2ltRJJFI3LMZYFnKBDoOGwQxIx17wXIBIyASOluNWY15uIvqzh++O6cuN/8Abk92hvI1XrS/pLdNeS7ZpmqPFx20bOJlyDKMHIP1LaZCARkgHbPTceda07QWjMQsqkKRqbICKDEJg2okagUIOVz1p1pf0k9NeS+ZpmqZDxS2d1jSaMu4yqhhqI73Qefck2/YbyNd/KqPeGvgOl6lkzXtQ/CUw5/dP8RUxW2Oe5WZyjtdEH2u4ZPNCrWhQXMMgkgLlggbDRvqKgnBjeTw64qCtey17bl0tZUWFElECF3UMwtrOG352hdRAaK4JIOe8u/gLzSrlShR9lb9oLxJ5I3kntJbeNi7MRmW6aIO5TJASWMZ3Ox69Tqk7F3LHmR8i2dZGlhSNmMcbiFY1J7ihuYQwcBR3W8TvX0KlAUXs32UvLe5gndoMRwx2xVderkJbxjOvYN9ejELpGA5OrwrFeAcZMLK14ObiYqyyMFMnLAicjRsusainQbgAgkVfKUBSE7P8TSVeXcaYvSZ5HHNdmZJJY5E2ZSAFQSxmPp3tQOSCvXwXhPEo2gMtwH022iYu7uPSNzzEjAUMM49Y9AMaTktbKUBQ+2nBZOTG9zczzDmrrUERRAaHGyRAMRnGzs3Wl/wyGHIt4o41O/cULnPiSOpPmaunELNJo2jcZVhg+Y8QR5EHBHuqous9qOXcRNNCuySIMkL5EeHuOMeBPh5uvwzmuDr000vmREjMevh7B7B/IVhg1IHiNmfFx/2j8689Ps/N/uj868V6XK3bPQjlSVJHBg0wa7/AE+z83+7/enp9n5v90fnUe6ZC3WXg441NSt6QtnLr6HRj361P8ifhWmPidoPVWVz4AKMn8akbPhk106PcJyoIzlIj6zHzYeXvA22xuSevS6Se4wzZV8eCctI2FrEresI4wc9cgLnNV+74BaRvNePzAxCvK3OmA0wd9e4G04Gk7YxuR4nNukXIrku7FZY3jcZWRWRh5qwKkfImvclHk81SKhPBwyX6qYIrtM7hGkUSGXcMw0uftMuM+JGK51seDyxh2Ma50SYM3eQzM8q7q5Gotcv6pIPMAGRirJN2VgIYgESNhtZLHvhuYHKAgHv4bGw8Olc9n2HsolAVHDARDWHdXzEqqrhlI0sQgzjAO+RuabBuIRY+EuJO8AhaXWxkZFDi5UyKqlgy/XKG7o0nffff1eG8IH1aFW08lCiTOxTKpbRvgPkEK0Q1jf1D5GrE3ZK1OTpcEs75EsgKtI5kcoQ2UyxY7fabzNF7JWilSiFNBGnSxwAHgk04O2nNvD8F9pptG45bbszaxsrpGQyNqB1uTqxMCzZPeY8+bJPUvnwFSnJrv5NOTVXBstuo0WMeG+H5V31qijwa21rBUjOTtilKVcqKUpQClKUApSlAKUpQClKUBF8NuXae5RmyqGPSNtsqSalKgOCO5urrUhUEpk58hgAbb5G/sqfq+RU/p+xWL4FKUqhYUpSgFKUoBSlKAUpSgFKUoBSlKAUpSgFKUoBSlKAxdgBknAHU+AqsTdo55mK2UalF2Msnq/9oyPz9ldHbidhbqinHOkWM+4hmIPsOnB9hNV3iF6EwsOrQkeACdIPf0szId9WxOfHpXDrNS8fCOvT4VLlkl6RxE7+kwfADH/11rivb9s6buA4JBxg4I6g/V9agpRpVJFVtQCjSG7o1ayegz1HuJIJ6ZGdlOqs/eVfH3Hzb+I91ed75lUkm6v1OjpxcXKKur+Hgmpry/TGq5hGogDu9Sen/wCqnpvENYj9Jh1EZA0+GcdeVioCe7fOQCAnqDV1BO5bGc/a6dSa1287RjKscAE7kEEsMbgfx8dz47w9fO+HwWjp/wBNtK/kWVL7iAYgXFu7KMlTt1/7V/iKleEdodcnIuE5U3gP9L/unz2O2/sJ3xTLi5V4sFdZIXu5I2B3wd2K+wg4qUv9ctuzsuhoeW0T5BbcjUPZg4PtIFdGLWPfV2jF4bj+pU/59UXW/chCVODt/EVU7XtHO13LasukIiuj6wdaltJyukYOfIt7cEgGypMZLdHIwXRGx+8Aart7wmxiEtzJDEuMSyyaAW+p+sDnAySunPwr0Mj5/sc0Fwc03bJY3lWdmi5RxupLMNDvrCKudBEb6TvqIx12rx+28WrQryu2sx4ETjDDnDJJUDTqgmUsM4K1zTvwuXvMdOZI3kzG6FmilbQsmtchRIpbG3TPQnOmTifC1c82JY1xDIrvEyljK91IDoKhlwRO5JGPrD571p+pPHodtl28gdYi0xR5cYRkYMGKxtpIKj9LFg4wdQxW627ZRuyBZTiXlco6Wy5k5hAI0d0Yjbcn5eOnh62DklYUDRKzMVjchFUCLBk0gZKwp3OuEXY4Brliu+FFVaBI3GqJto3CqTctGjSNoIV+aZSA25YE+2op+pPHod132xCsEjZ5HMqxYCMFyXMbsH0EMEIYHGcEYOM1N+ly/bPyH5VCcFazuZJZIYV7rRPzChXmFgXWRdSgkbkhhsc5qe5dVlflkqjdw64kZ8MxIwfKpWoywTD/AANSddGG9vJjk7ilKVqUFKUoBSlKAUpSgIjtTw1p4CqeupDp7SMgj3kFh7zVYMvpbJpRNekrMG2cFfsg74z4YONwcY3v1RPFOz1vOdTqVf7aHDfHwb4g1yanTLKjow5tnDKfdWT6URl0KXCANkFsatIXHxrQnCpA2htBdu8Rv/lggE7Drn/09atP+EV/Wbnbp31/pp/hJf1q5++Pyrgfs6b7nStVFLj9irJwsvnSVaTDaRhwuMHGcjyJ/vWEVkzCLRpJfI2DaSE9bG35ZqxWvAlkkljFzdAxFQTzBg6hnbausdk1/Wrn74/Kpn7Md8fuRDV8fqlf9qK1w601tsrOQ7JnRgKQMgMR0X29d67bkcwCzgbXJIQZnG6qAQSc9NsD5AdTUueyEZ9a4uGHiC64PzWpjh3DIYF0xIFB6nqx97Hc1vg0ThwzLLmjKSl3a7eDZyAsYReihQPcMAfwrhv4IzFIJgDGUYSAgkFNJ1AgdRjO1SpFaLqzjlRo5FDI6lXUjIZWGCCPIiu+UbZzKVFKPE+CsUkJiOzyBzHJpAzKWLuV0qcwT7Nv3G2ryK44WIxK8BjVZWijzFMZcwJK4wgXmIAhnOCBgFh0NWYdmLLBHo8ZB6gjOcmUnOeuTPP168xvOtd12TtHWNDHhIpGl0AnS7PG8Ta87sCJGzvucZ8QY2DcQnpnCcsuE+t1wviKUo41hGViF0suuQLqO2ZAAd8Vx2/EeDlY2jjQO6JIqOjo5UzGVS2QcnWWkGcncsNjmre3Z60JQmCPKMzrt0ZnEjH76o2OmVU9QKwj7NWa+rCoGAuBqxpDalBGcEAk48ugwKnaTuI7s4bFhJ6EoUArrAjePO3cIDgZXGQCNtiB0qZ5dZ2fDIYs8pAmQoOPJc6R8NTfOunRVdg3mi3TBrqrFVrKrxVIq3YpSlWIFKUoBSlKAUpSgFKVGcT47b2+0rjV10gFmx4EgdB7TiobS5ZKTbpEnSq1/jS3/RzfdT+un+NIP0U/3U/rqnWh5L9Gfg38FnQ3V3hgcmPGCN9K4OPcdqnqp9r2jtI3kkWGfVIQW7sfh5d/bJ3+Ndf+M4P0U/3U/rq08+NvhkRwZEuxZaVWx20ts95JVHmVXHyVifwqbsb+KZdUThh446g+RB3B9hqIzjLsxLHKPdHTSvGYDcnFa+en2l+Yq1oobaVq56faX5iveen2l+YpaFGylauen2l+Ypz0+0vzFLQo20rVz0+0vzFOen2l+YpaFG2lYJKp6EH3EVnUgUpSgFKUoBSlKAUpSgIrtNxI28DOvrsQqfvHxx44AY48cVVpbY2yrgB7iRhrdu8VJBJ058fDV7/YKnO3MLG3V1GeVIrkezDJ8u8M+zNRvGYRMBIu6Phgfx+BB+WK8vXzlFrwdunSr5kZ9KPFpBmbUzZxkkMCd9myR1G+2fKuz6ak+0ahJLHSxY6iSep7xHUnHt9p9lY3qFCrx5KHAIJJJ1eqfj+BBFebNzypzhwkdUYwhUZu2/jX2/BLTcXldlQOR0JwcbZ3PnsAa023GJEkMSk6dIbdmOCcHYkk+Pn4VpNs3UHSR0OQCM56E+zNYrZ4JbqWJycg5PU9OnWqdaXR7O/P+ydkOrVrt2JYceYZ1aio9Y4JXywTWMrLEFvbQYA081Bsro3TA8OuMeBIO2+YuMABkkDacfZYjGMNjA3JBz71FdqxNBY6H3eUgInjuwbH/viwFdWK47XGVmUkraqufqi73Th4dS7hgpB8wSCKonDe0qyX1xasERIQmhmJDOxcxsMNgeuMKBnOx8avNvblII4z1REU+9QAf4VwX8cKK80qpiNdTMwXIEeXB1N0xuRk7Hyr18kbfPg4ouuxVU7WRB7kOh0W7KAykHUNbxSM2rSqBHRsknABBzvitzdqbYOIysurXIhAQEryygLsoOVU8yPGRnDBsBd68k7U8LKgyREKquxLQAiMqblmVhuQ2q0uDsCMoN9xWwcYtEi5s1qExPOiKI42YNHG0sjnBwG0RuSQTnGN6r0l4J3vycTdsYSFEcUpYtGArBF1K8kCnSdWNQFxC25A7432OM+Gdr4Jn0hXxJIqwED/ADA0VvKc5PdYCfJH2UYjODXanGuHSSGBYhI5cRhRFGVfUJCSrE6dIFtJnJBBhxjIAri4T2j4fMlpcvGUdwQundI3ZIkdigIJA1JEJCvQ4GA27prwN78ln5VOTUKvbK2LKAsm+2nSNZZmtBGFGdOG9Lh6kYz7DXZwntLa3LokOs61DAlcDeJJtJychgkkZ6Y72M7HFOky29E1wtMOfcf4ipWuOzTB+FdldGJVExm7YpSlalBSlKAUpSgFKUoDGRAwKsAQQQQdwQeoI8qq0nAbm3J9EZXiJzypPD90+PzB881a6VnkxxmqZeE3HsUyWG9YENYrv5SIPiO/tXFbcIvE0/8A4rtpOQGmjxnGNwCM+7pnevoFKw9zxmvvEvC+/wCSlRtdksq2aErjUObGSuemRr2rPl3v6iv+5H/XUxwf/qbz96L/AOBqaq0tDjXBVahvml9/yU9I7/8A02canzZ1IHwD1IcK4C4kE904klHqgeonu2GT8B896sFKnHpscHaEs0mq7HjDNapLdWBVgGUgggjIIPUEHqK3Urdoys4Y+E264CwxADphFGPW9n7cn328zXPP2dtHEStBHohcvGgUBAxRo8lANJ7rN1HkeoFS1KUhZwNwe2OSYIiWYM31ad5lJKudt2BJIPXevBwa2BBEEQK40nlplcBQCpxtgKo2+yPKpClKQsiOG9mrSAERxLu2slhqbV3O9qbJH+XF0+wvlWUXZ+2WcXCxgSKnLXBIVU22VB3R0HhtvjqcytKUhZgqYrOlKJUQKUpUgUpSgFKUoBSlKAVi8gUZYgAdSTgfOuXi1+sETStuFGw+0Tsq/EkVUWtTMBNfMWLbpECVVAem3UH8fMnoMM2ojiXJrjxOZbDxm1/WIf8AcT868+mrX9Yh/wB1Pzqostp4Qj7z/wBVeYtP0I+8/wDVXD/ykTo90+f2JnhktvHNNIbyJhIRpHOT/lvuR0HsqW+mrX9Yh/3U/Oqcz2m/1Ocdccw49+DXo9EO4hX7z/1VaXtRPlohaRLhX9i5x8Vt2OFniY+QkQn5A12VQxDZtsYR8Gf866La5eyZCHMlq5wQ3WI+Y8h1O22x2B66YddDI6Kz01di4TShRlthWj6Ri+1+B/KnEBlPiKonCJrkXd0JkuHiaRFhYowRM6wVCnqgCqxkG3fA8K6ZzknwYximuS9/SMX2vwP5U+kYvtfgfyr5mvEOKxGZmgeUGRhECmVVBPcqGxFGH9VLcY7+zh/MV0RcV4ijMr2ruoNywbQ7EgTXHKVQgAwFWDAJBcSZByMGu/J6E7Y+p9E+kYvtfgfyp9Ixfa/A/lXz9+NX4Qn0M6uWjbRzEBjJofIwGO3eCqCcZyRjB2cYu7xXUxgLpWJ3VtohmG7Z+ZIQCq60gBO2NvPdvyehOyJfPpGL7X4H8qfSMX2vwP5V89TjN7Jyitq4SQQSAqr5VHuVUrIxGAeSQxVQTs+dOBmS7PXdxMczxmM8tSyFCoVubMuV1d7DKoPewcAHSucUeTIl8BsiXWG6RzhTk+4/zrdUZwxMMfd/MVJ1rjk5Rtmckk6QpSlXKilKUApSlAKUpQFb7eD6iMn1RKpf93S4/iVrh48DqJHQ9Pd4Var+0SaNo3GVYYPmPIjyIOCPdVSdJ7YcueJpoV2SRBlgvgGHgPfjHmfDzdfp5ZFaOzT5EuPBCMDXm9S8It5s8ptx1U7N8vH4VheWiqBl0U+GWAz868GWnmuD0VlTIqCcJqZyAw9UZ9YZL4UeJyqj41o4erBO9nJJO/Xy6fDPxqftrNGHrLv6pzsfcR8axbhx+ZwP5k1rklOcFGuxSGyM5S8kbGDmpa9IFnLr6HRjPnrB/kT8K1Jd2sZ0jXKw8Ixnfyznf4ZqRsuGTXLo9wnKhjOUiPrMfN/7geWNyT0aTST3WZ5sqJyzjb0eIN6wSPPnkKM05Vd5FY6BXvuFnmKZxcqnKrt0CmgVXpk7zi5VeGHOxG1d3LFNAp0xvOLlU5VdugU0CnTG80WqYPwrqrFVxWVaRVKijdsUpSrEClKUApSlAKUpQClKUBpubcOuD8D4g+BFUC+1CQ8wKok1YJ8QDpxnyJ1A/A1bOIdoI4pDFpLMBnqoHTJGSfd8667R4bhFfQp67MASjdGU+RzXNkhHJLh8o2i3GLTXDKl2V4QzCUZzEpPKJOcOMFunl0PhkNUtw/kvO8YkVwMHc7scDIHmuRvjbwqQ7QQn0aRY1OcDCqDkgMCQAu/TNUR0kkMKxEu4dCFB73d9Ysv+kZUbnArnnjjjaVWaqcp9334+XF2fTwK9pSvROQUpSgFKUoBSlKAUpSgFKUoBSlKAUpSgFKUoBSlKAUpSgKXxXgs6yyNDG0usl1OU2JOSjFmBxqwfHYAVuteHXNpw+Vos+kjMunZyxQhuSM5GWVdOfNtj0q217WMcMYy3GjyNqvP+Ci2naG+1oeWX5+lo1YGNI45riRYtWIywcRLGzZPViMDrWqHtXcRj/pGdjG7FiGEr6RcsDlIgpVeVGpzg/Wjxxrv1K2MyqWPai4aaKGW206pXjZlLsBiKKVGUFQShEjKX6Bkx47WylKAUpSgFKUoBSlKAUpSgFKUoD//Z">
            <a:hlinkClick r:id="rId2"/>
          </p:cNvPr>
          <p:cNvSpPr>
            <a:spLocks noChangeAspect="1" noChangeArrowheads="1"/>
          </p:cNvSpPr>
          <p:nvPr/>
        </p:nvSpPr>
        <p:spPr bwMode="auto">
          <a:xfrm>
            <a:off x="206375" y="-1804988"/>
            <a:ext cx="3333750" cy="4086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6" descr="data:image/jpeg;base64,/9j/4AAQSkZJRgABAQAAAQABAAD/2wCEAAkGBxASEhQSEBIUFBQUGBUZFRgYFhYYFRYYFhcXFxYVFhQYHSggGBolHxgUIjEhJSksLi4vGCAzOjMsOCguLywBCgoKDg0OGxAQGy8kICQsMDQvLCwsLCwsLC8sLTQsLy8tLCwsLCwwLCwsLCwsLCwsLCwsLiwsLDQsLCwsLCwsLP/AABEIAPkAywMBIgACEQEDEQH/xAAbAAEAAgMBAQAAAAAAAAAAAAAABQYCAwQBB//EAEQQAAIBAwIDBAYGCAUEAgMAAAECAwAEERIhBRMxBiJBURQyYXGBkRUjUpKh0VNUYnKxwdLhFjNCk6I0gqPwsrMkQ2P/xAAZAQEAAwEBAAAAAAAAAAAAAAAAAQIDBAX/xAAwEQACAgEDAwEHAwQDAAAAAAAAAQIRAwQSIRMxUWEFFEFxkaHRIrHwUoHB4RUyYv/aAAwDAQACEQMRAD8A+40pSgFKUoBSlKAUpSgFKUoBStbzKNiwGBk5I2A6n3e2oM8blue7w9FZfG5kB9HHtiUYa58PVITr38jFAdPEe0MMMjROH1gQEALnX6RKYUCHO5DDvdMAg1qtu1VrIItMilpOXlOZCWiEkRmUyYfGNI/0ls5yMjJGLcDgMts9xM0txAJdDMyoz8z1tUaABguBp22wOp3rlt+x/D1iEQy0YKtgyZyIrb0Pcjw5ex9u9ASY7S2OEPpUH1h0p9YneOVGF33OXj++vmKlarSdjLQ5YmR2dWDOXyXDej7kgY2FtABgdFPiSastAKUpQClKUApSlAKUpQClKUApSlAKUpQClKUApSlAK0XrkRuR1CsR7wDitksgUFmIAUEknYADcknyqqyccurgn0RVjiBxzZBu3uBBx7sH246VnkyRguS8IOXYqnE76QRGZFMkhbZwUDKO5uzsQcbkYGfW6Yzi58Nm4pJDGdNrCSiEMxkmY5UbtEqxBT7AxqEbhMuvmG7XXnP+WuM/a04059uM114vP1//AMaflXBh1OODdv8An1OmeJy7P4+v07GPGOyl1PMXdrd+ZDbRvMVZHiaCeWYyQxYbciRQPrBgrnfpXB/gO6UuI5YRHLFNG6trIU3NxA1wUGN1aKL1du+SejEiRxefr/8A40/KmLz9f/8AGn9Nb+/YjP3d+f3/AAT/AGX4fLbWyQSsjcouqFQQOUHbkjSfVITQCN+nU1LVTEF8N1vlY+TIoB/4GpHhXH35ggu0Ech9Rh6j+WNzg/Eg9NjtWmPU45ukVlgkl5LFStNzNoUtjOMbfHFcC8bUkgKCVxkBhkZ6ZHhWsskY8MzUW+xK0qM+lv2Px/tT6W/Y/H+1V60PJPTl4JOlRY4v+x/y/tXv0t+x/wAv7U60PI6cvBJ0qM+lv2Px/tT6W/Y/H+1OtDyOnLwSdK4rS/1tp042z1rtq8ZKStFWmu4pSlWIFKUoBSlKAUpSgK526lYQIinHNlVCfZhn/ig+Gaj+KvywI02VBgD2D+dT3aXhpuIGRfXGGT94eGfDIJGfDNV6G6S4GmQ6J17rq3dJI8Rnx9nUe7BryvaMJy7HbppKl6FLuO0bI87OyBIWCcsAmZtWjEhOrZMv4KdgTnwry07QSyTogGlHI2I7w+pL9c+Y+VXGTgLZzoztjp4eXurAcCYdExj2V5fFNbOaOvcr/wCxTIe1EgkxImUKRsCvrKX9IbBBOW2iUbeOfPbYnawHGEOSSo76lNXLSRQGXOSQ4HTAIIz0zbo+z5X1UA3J2HiSST8yfnXo4CwxhOmcbdM9ceVS9jd9P7hS/wDRX+BcaeY7gDMUEgwcj63XldXjgp/yFWXiS821YnZoyrI3iDqAOD8fmB5V5b8B0knSFG2TsBt0ya8uD6QRaWx1AkGaQeqqg52Pjvv7SAPPGmDHJ5LiqXgpOSpc9viWlJTJbI56ukbH3sFJqrxcGmju7m4iEWLgWikHUDiIyCVjgbtpcaf3d8VcmiCoEUYCgADyAwAKjeK2byQTRxnS7xyKjeTMpCn4EivdnF2efFoph7K3XNkm5yfXSxyOFeSPaGYlF1rnV9S2k7AZRR03C17P8SRURblQEhZMmWRy7ZchzrU4J7m43XJHewK7bvgXE35oSWNInKBItbDSmmVSuoI3LI1REhchuURsGzXp4DxRUKRXCKBoCd9u6Fi0ascvBVW0sI8DVuGao2smzjTszerJI0c4jWZ0aRRI7EAehKcOUBLaIbldWxPMX4LXgPFFMWq8DBWQyjUcnuQh8HRupZJ+4RjEucggY7peE8T50SrO2gtK8r6+6q+kxtHGqaMseQHTGwBYtkkCue27NcTjiVEuEEgSNGcuzMzIrqJWcx5fBKtyzsd11ADJbSLHCeAXqSQPPcGXlghxzHAJeCJWYLpw/wBajkBugkzkYxVn5VQ9lwW+WZGmlEqCQON94/8Aqw2BpHdKSWqY33Vj7TZuVVZQsspGrhyYf4GpSuW2TBrqrbEqiZzdsrnbHj81oIRBDznlaRQmHJYpE8iqoQHBYqF1HZc5OwrRN26t0BZ4ZwFa4DbRnC2sixXEnr5ZFZlGANRzspqY4rxC2haHn4DMzCI6GYg6TrIIB0ALqJY4AGcnGagn7TcGcR50PmRnQejSOVlLx5cqIyUctPDucEmVeua0KHtv26jYBWgmWRmnUABZAohneAO5VvVLIRt0wc7YY9HA+2MNw6xaJA2gsXKqIyyxQTOqgOWGFuIzuMdRk4rj4hx7hKLzeXCX5ct1HqgZc7ZlfVyyVcgHUMatjkbV1RdoeFRlyulGibQSLeRTqaT0YiMhO/3oQhK5HcXwAoBF24t2ELGKZVmWFwxEWFjuJBFBI+JCcOxAwAWH+oLXnCe2sVzNFFDDKQ5lDMTGAnLjhlVtnOtWWaMgrnr5bj2+vuEWr6ZI4Y2hEkuRbnEbGN5XKyKmBKyRu2kHUQucHatT8Y4TbyBBCiCJbibWlvhIjAI0lOVXIfTKoyBuNs7gEC20qqcR7c28KTtpZ2iyUjVZdbgQQzFnHL+qAE8YJOw1LkgnAmOHcftZ3ljhlDPD/mDBGnDOhOSMEao5BkeKmgJOo7ifBbefeWMFvtAlW92odR7DtXMe1lhuEuY5SOohzOwPlphDHPsxWDdodSkxW9zjS55kkJiRNKlgXWYq+MgDZT1+NRJJrkmLafBpHY21+1L94f00/wAG232pfvD+mqfd8duVk5okbX4b7Ff3OmPZX0yxlLxxuerKpOOmSATiuXDLFkbSj2OnKsuNJuXcrdv2as3eSNTNmIqGywx3hkY23ro/wbbfal+8P6a6ODsPSbvcetF/8DU3XTPBjTqjCObI13K6OxtrnfmN7C/8wAfxqasrKKJdMSBF8h4nzJ6k+010UpGEY9kRKcpd2eEV5oFZUqaKmOgU0CsqUpE2Y6BTQKypSkLMdApoFZUpSFmIWsqUqSDmurCKRlaRAxTVpz0GtSjDHQ5BI3qPi7LWShAIshPU1PI2nEkUoALMdg8MJA6DQB02qYJrxJAc4IONjg9DjOD8CPnQEJL2PsGzqgBDKVI1yYIKshyurGdLsM9ce4Vtn7L2Tq6tF3X1hwHkGoSSvM6tht1Z3ckdDnHTapYuM4yMgZIz4efu60Dg9CN+ntoCMvOztpK5klhV2KlTktoIKNGcx50ltDuurGQGIzg1rj7L2agBY2GBIAwlmD4lCCTMgfUc6EO56qD13qYDDzr2gIBuxnDiuj0dQvTAZ125ccJU6WGVKRRAr0OhTjIzUjYcIghaRok081izjUxUsSWYqhOlMlmJ0gZJya7qUB4igDAAA8h0rCd0CnWVC+OrAGPbnaubi/EFt4mlbfT0H2mJwq+zJI38Kot7dQZWTiU4MjjVHAGwQOo0xDv9PADPmT4Y5syx+rNcePdy+ETLcM4RzeYZYdv9HNTl589Ofw6eyp1eNWYGBcQAD/8Aon51UYmtSobkAA+rkSK2CqkalY5B36HFZZtf0K/Nvzrgethik1SRvHF1YqVtonrGWwikklW4gzIf0id3xIG/id67/py0/WYP91PzqparX9Cvzb86Ztf0K/NvzqX7Vi+5K0ddr+xb4+MWrHC3EJPkJEJ+Wa7gaogjs22aEfBmH86229w9iVZXZ7Vjhg3WI+Y8h1O2xwds4J1w6+E3RSema7F2rzNcvEhmI/D+Iqo23FA109qYpVZE1h2C6HUFVJXByBlsAkDOGxnBrpnkcXSRhGFruXjNM1QB2ltRJJFI3LMZYFnKBDoOGwQxIx17wXIBIyASOluNWY15uIvqzh++O6cuN/8Abk92hvI1XrS/pLdNeS7ZpmqPFx20bOJlyDKMHIP1LaZCARkgHbPTceda07QWjMQsqkKRqbICKDEJg2okagUIOVz1p1pf0k9NeS+ZpmqZDxS2d1jSaMu4yqhhqI73Qefck2/YbyNd/KqPeGvgOl6lkzXtQ/CUw5/dP8RUxW2Oe5WZyjtdEH2u4ZPNCrWhQXMMgkgLlggbDRvqKgnBjeTw64qCtey17bl0tZUWFElECF3UMwtrOG352hdRAaK4JIOe8u/gLzSrlShR9lb9oLxJ5I3kntJbeNi7MRmW6aIO5TJASWMZ3Ox69Tqk7F3LHmR8i2dZGlhSNmMcbiFY1J7ihuYQwcBR3W8TvX0KlAUXs32UvLe5gndoMRwx2xVderkJbxjOvYN9ejELpGA5OrwrFeAcZMLK14ObiYqyyMFMnLAicjRsusainQbgAgkVfKUBSE7P8TSVeXcaYvSZ5HHNdmZJJY5E2ZSAFQSxmPp3tQOSCvXwXhPEo2gMtwH022iYu7uPSNzzEjAUMM49Y9AMaTktbKUBQ+2nBZOTG9zczzDmrrUERRAaHGyRAMRnGzs3Wl/wyGHIt4o41O/cULnPiSOpPmaunELNJo2jcZVhg+Y8QR5EHBHuqous9qOXcRNNCuySIMkL5EeHuOMeBPh5uvwzmuDr000vmREjMevh7B7B/IVhg1IHiNmfFx/2j8689Ps/N/uj868V6XK3bPQjlSVJHBg0wa7/AE+z83+7/enp9n5v90fnUe6ZC3WXg441NSt6QtnLr6HRj361P8ifhWmPidoPVWVz4AKMn8akbPhk106PcJyoIzlIj6zHzYeXvA22xuSevS6Se4wzZV8eCctI2FrEresI4wc9cgLnNV+74BaRvNePzAxCvK3OmA0wd9e4G04Gk7YxuR4nNukXIrku7FZY3jcZWRWRh5qwKkfImvclHk81SKhPBwyX6qYIrtM7hGkUSGXcMw0uftMuM+JGK51seDyxh2Ma50SYM3eQzM8q7q5Gotcv6pIPMAGRirJN2VgIYgESNhtZLHvhuYHKAgHv4bGw8Olc9n2HsolAVHDARDWHdXzEqqrhlI0sQgzjAO+RuabBuIRY+EuJO8AhaXWxkZFDi5UyKqlgy/XKG7o0nffff1eG8IH1aFW08lCiTOxTKpbRvgPkEK0Q1jf1D5GrE3ZK1OTpcEs75EsgKtI5kcoQ2UyxY7fabzNF7JWilSiFNBGnSxwAHgk04O2nNvD8F9pptG45bbszaxsrpGQyNqB1uTqxMCzZPeY8+bJPUvnwFSnJrv5NOTVXBstuo0WMeG+H5V31qijwa21rBUjOTtilKVcqKUpQClKUApSlAKUpQClKUBF8NuXae5RmyqGPSNtsqSalKgOCO5urrUhUEpk58hgAbb5G/sqfq+RU/p+xWL4FKUqhYUpSgFKUoBSlKAUpSgFKUoBSlKAUpSgFKUoBSlKAxdgBknAHU+AqsTdo55mK2UalF2Msnq/9oyPz9ldHbidhbqinHOkWM+4hmIPsOnB9hNV3iF6EwsOrQkeACdIPf0szId9WxOfHpXDrNS8fCOvT4VLlkl6RxE7+kwfADH/11rivb9s6buA4JBxg4I6g/V9agpRpVJFVtQCjSG7o1ayegz1HuJIJ6ZGdlOqs/eVfH3Hzb+I91ed75lUkm6v1OjpxcXKKur+Hgmpry/TGq5hGogDu9Sen/wCqnpvENYj9Jh1EZA0+GcdeVioCe7fOQCAnqDV1BO5bGc/a6dSa1287RjKscAE7kEEsMbgfx8dz47w9fO+HwWjp/wBNtK/kWVL7iAYgXFu7KMlTt1/7V/iKleEdodcnIuE5U3gP9L/unz2O2/sJ3xTLi5V4sFdZIXu5I2B3wd2K+wg4qUv9ctuzsuhoeW0T5BbcjUPZg4PtIFdGLWPfV2jF4bj+pU/59UXW/chCVODt/EVU7XtHO13LasukIiuj6wdaltJyukYOfIt7cEgGypMZLdHIwXRGx+8Aart7wmxiEtzJDEuMSyyaAW+p+sDnAySunPwr0Mj5/sc0Fwc03bJY3lWdmi5RxupLMNDvrCKudBEb6TvqIx12rx+28WrQryu2sx4ETjDDnDJJUDTqgmUsM4K1zTvwuXvMdOZI3kzG6FmilbQsmtchRIpbG3TPQnOmTifC1c82JY1xDIrvEyljK91IDoKhlwRO5JGPrD571p+pPHodtl28gdYi0xR5cYRkYMGKxtpIKj9LFg4wdQxW627ZRuyBZTiXlco6Wy5k5hAI0d0Yjbcn5eOnh62DklYUDRKzMVjchFUCLBk0gZKwp3OuEXY4Brliu+FFVaBI3GqJto3CqTctGjSNoIV+aZSA25YE+2op+pPHod132xCsEjZ5HMqxYCMFyXMbsH0EMEIYHGcEYOM1N+ly/bPyH5VCcFazuZJZIYV7rRPzChXmFgXWRdSgkbkhhsc5qe5dVlflkqjdw64kZ8MxIwfKpWoywTD/AANSddGG9vJjk7ilKVqUFKUoBSlKAUpSgIjtTw1p4CqeupDp7SMgj3kFh7zVYMvpbJpRNekrMG2cFfsg74z4YONwcY3v1RPFOz1vOdTqVf7aHDfHwb4g1yanTLKjow5tnDKfdWT6URl0KXCANkFsatIXHxrQnCpA2htBdu8Rv/lggE7Drn/09atP+EV/Wbnbp31/pp/hJf1q5++Pyrgfs6b7nStVFLj9irJwsvnSVaTDaRhwuMHGcjyJ/vWEVkzCLRpJfI2DaSE9bG35ZqxWvAlkkljFzdAxFQTzBg6hnbausdk1/Wrn74/Kpn7Md8fuRDV8fqlf9qK1w601tsrOQ7JnRgKQMgMR0X29d67bkcwCzgbXJIQZnG6qAQSc9NsD5AdTUueyEZ9a4uGHiC64PzWpjh3DIYF0xIFB6nqx97Hc1vg0ThwzLLmjKSl3a7eDZyAsYReihQPcMAfwrhv4IzFIJgDGUYSAgkFNJ1AgdRjO1SpFaLqzjlRo5FDI6lXUjIZWGCCPIiu+UbZzKVFKPE+CsUkJiOzyBzHJpAzKWLuV0qcwT7Nv3G2ryK44WIxK8BjVZWijzFMZcwJK4wgXmIAhnOCBgFh0NWYdmLLBHo8ZB6gjOcmUnOeuTPP168xvOtd12TtHWNDHhIpGl0AnS7PG8Ta87sCJGzvucZ8QY2DcQnpnCcsuE+t1wviKUo41hGViF0suuQLqO2ZAAd8Vx2/EeDlY2jjQO6JIqOjo5UzGVS2QcnWWkGcncsNjmre3Z60JQmCPKMzrt0ZnEjH76o2OmVU9QKwj7NWa+rCoGAuBqxpDalBGcEAk48ugwKnaTuI7s4bFhJ6EoUArrAjePO3cIDgZXGQCNtiB0qZ5dZ2fDIYs8pAmQoOPJc6R8NTfOunRVdg3mi3TBrqrFVrKrxVIq3YpSlWIFKUoBSlKAUpSgFKVGcT47b2+0rjV10gFmx4EgdB7TiobS5ZKTbpEnSq1/jS3/RzfdT+un+NIP0U/3U/rqnWh5L9Gfg38FnQ3V3hgcmPGCN9K4OPcdqnqp9r2jtI3kkWGfVIQW7sfh5d/bJ3+Ndf+M4P0U/3U/rq08+NvhkRwZEuxZaVWx20ts95JVHmVXHyVifwqbsb+KZdUThh446g+RB3B9hqIzjLsxLHKPdHTSvGYDcnFa+en2l+Yq1oobaVq56faX5iveen2l+YpaFGylauen2l+Ypz0+0vzFLQo20rVz0+0vzFOen2l+YpaFG2lYJKp6EH3EVnUgUpSgFKUoBSlKAUpSgIrtNxI28DOvrsQqfvHxx44AY48cVVpbY2yrgB7iRhrdu8VJBJ058fDV7/YKnO3MLG3V1GeVIrkezDJ8u8M+zNRvGYRMBIu6Phgfx+BB+WK8vXzlFrwdunSr5kZ9KPFpBmbUzZxkkMCd9myR1G+2fKuz6ak+0ahJLHSxY6iSep7xHUnHt9p9lY3qFCrx5KHAIJJJ1eqfj+BBFebNzypzhwkdUYwhUZu2/jX2/BLTcXldlQOR0JwcbZ3PnsAa023GJEkMSk6dIbdmOCcHYkk+Pn4VpNs3UHSR0OQCM56E+zNYrZ4JbqWJycg5PU9OnWqdaXR7O/P+ydkOrVrt2JYceYZ1aio9Y4JXywTWMrLEFvbQYA081Bsro3TA8OuMeBIO2+YuMABkkDacfZYjGMNjA3JBz71FdqxNBY6H3eUgInjuwbH/viwFdWK47XGVmUkraqufqi73Th4dS7hgpB8wSCKonDe0qyX1xasERIQmhmJDOxcxsMNgeuMKBnOx8avNvblII4z1REU+9QAf4VwX8cKK80qpiNdTMwXIEeXB1N0xuRk7Hyr18kbfPg4ouuxVU7WRB7kOh0W7KAykHUNbxSM2rSqBHRsknABBzvitzdqbYOIysurXIhAQEryygLsoOVU8yPGRnDBsBd68k7U8LKgyREKquxLQAiMqblmVhuQ2q0uDsCMoN9xWwcYtEi5s1qExPOiKI42YNHG0sjnBwG0RuSQTnGN6r0l4J3vycTdsYSFEcUpYtGArBF1K8kCnSdWNQFxC25A7432OM+Gdr4Jn0hXxJIqwED/ADA0VvKc5PdYCfJH2UYjODXanGuHSSGBYhI5cRhRFGVfUJCSrE6dIFtJnJBBhxjIAri4T2j4fMlpcvGUdwQundI3ZIkdigIJA1JEJCvQ4GA27prwN78ln5VOTUKvbK2LKAsm+2nSNZZmtBGFGdOG9Lh6kYz7DXZwntLa3LokOs61DAlcDeJJtJychgkkZ6Y72M7HFOky29E1wtMOfcf4ipWuOzTB+FdldGJVExm7YpSlalBSlKAUpSgFKUoDGRAwKsAQQQQdwQeoI8qq0nAbm3J9EZXiJzypPD90+PzB881a6VnkxxmqZeE3HsUyWG9YENYrv5SIPiO/tXFbcIvE0/8A4rtpOQGmjxnGNwCM+7pnevoFKw9zxmvvEvC+/wCSlRtdksq2aErjUObGSuemRr2rPl3v6iv+5H/XUxwf/qbz96L/AOBqaq0tDjXBVahvml9/yU9I7/8A02canzZ1IHwD1IcK4C4kE904klHqgeonu2GT8B896sFKnHpscHaEs0mq7HjDNapLdWBVgGUgggjIIPUEHqK3Urdoys4Y+E264CwxADphFGPW9n7cn328zXPP2dtHEStBHohcvGgUBAxRo8lANJ7rN1HkeoFS1KUhZwNwe2OSYIiWYM31ad5lJKudt2BJIPXevBwa2BBEEQK40nlplcBQCpxtgKo2+yPKpClKQsiOG9mrSAERxLu2slhqbV3O9qbJH+XF0+wvlWUXZ+2WcXCxgSKnLXBIVU22VB3R0HhtvjqcytKUhZgqYrOlKJUQKUpUgUpSgFKUoBSlKAVi8gUZYgAdSTgfOuXi1+sETStuFGw+0Tsq/EkVUWtTMBNfMWLbpECVVAem3UH8fMnoMM2ojiXJrjxOZbDxm1/WIf8AcT868+mrX9Yh/wB1Pzqostp4Qj7z/wBVeYtP0I+8/wDVXD/ykTo90+f2JnhktvHNNIbyJhIRpHOT/lvuR0HsqW+mrX9Yh/3U/Oqcz2m/1Ocdccw49+DXo9EO4hX7z/1VaXtRPlohaRLhX9i5x8Vt2OFniY+QkQn5A12VQxDZtsYR8Gf866La5eyZCHMlq5wQ3WI+Y8h1O22x2B66YddDI6Kz01di4TShRlthWj6Ri+1+B/KnEBlPiKonCJrkXd0JkuHiaRFhYowRM6wVCnqgCqxkG3fA8K6ZzknwYximuS9/SMX2vwP5U+kYvtfgfyr5mvEOKxGZmgeUGRhECmVVBPcqGxFGH9VLcY7+zh/MV0RcV4ijMr2ruoNywbQ7EgTXHKVQgAwFWDAJBcSZByMGu/J6E7Y+p9E+kYvtfgfyp9Ixfa/A/lXz9+NX4Qn0M6uWjbRzEBjJofIwGO3eCqCcZyRjB2cYu7xXUxgLpWJ3VtohmG7Z+ZIQCq60gBO2NvPdvyehOyJfPpGL7X4H8qfSMX2vwP5V89TjN7Jyitq4SQQSAqr5VHuVUrIxGAeSQxVQTs+dOBmS7PXdxMczxmM8tSyFCoVubMuV1d7DKoPewcAHSucUeTIl8BsiXWG6RzhTk+4/zrdUZwxMMfd/MVJ1rjk5Rtmckk6QpSlXKilKUApSlAKUpQFb7eD6iMn1RKpf93S4/iVrh48DqJHQ9Pd4Var+0SaNo3GVYYPmPIjyIOCPdVSdJ7YcueJpoV2SRBlgvgGHgPfjHmfDzdfp5ZFaOzT5EuPBCMDXm9S8It5s8ptx1U7N8vH4VheWiqBl0U+GWAz868GWnmuD0VlTIqCcJqZyAw9UZ9YZL4UeJyqj41o4erBO9nJJO/Xy6fDPxqftrNGHrLv6pzsfcR8axbhx+ZwP5k1rklOcFGuxSGyM5S8kbGDmpa9IFnLr6HRjPnrB/kT8K1Jd2sZ0jXKw8Ixnfyznf4ZqRsuGTXLo9wnKhjOUiPrMfN/7geWNyT0aTST3WZ5sqJyzjb0eIN6wSPPnkKM05Vd5FY6BXvuFnmKZxcqnKrt0CmgVXpk7zi5VeGHOxG1d3LFNAp0xvOLlU5VdugU0CnTG80WqYPwrqrFVxWVaRVKijdsUpSrEClKUApSlAKUpQClKUBpubcOuD8D4g+BFUC+1CQ8wKok1YJ8QDpxnyJ1A/A1bOIdoI4pDFpLMBnqoHTJGSfd8667R4bhFfQp67MASjdGU+RzXNkhHJLh8o2i3GLTXDKl2V4QzCUZzEpPKJOcOMFunl0PhkNUtw/kvO8YkVwMHc7scDIHmuRvjbwqQ7QQn0aRY1OcDCqDkgMCQAu/TNUR0kkMKxEu4dCFB73d9Ysv+kZUbnArnnjjjaVWaqcp9334+XF2fTwK9pSvROQUpSgFKUoBSlKAUpSgFKUoBSlKAUpSgFKUoBSlKAUpSgKXxXgs6yyNDG0usl1OU2JOSjFmBxqwfHYAVuteHXNpw+Vos+kjMunZyxQhuSM5GWVdOfNtj0q217WMcMYy3GjyNqvP+Ci2naG+1oeWX5+lo1YGNI45riRYtWIywcRLGzZPViMDrWqHtXcRj/pGdjG7FiGEr6RcsDlIgpVeVGpzg/Wjxxrv1K2MyqWPai4aaKGW206pXjZlLsBiKKVGUFQShEjKX6Bkx47WylKAUpSgFKUoBSlKAUpSgFKUoD//Z">
            <a:hlinkClick r:id="rId2"/>
          </p:cNvPr>
          <p:cNvSpPr>
            <a:spLocks noChangeAspect="1" noChangeArrowheads="1"/>
          </p:cNvSpPr>
          <p:nvPr/>
        </p:nvSpPr>
        <p:spPr bwMode="auto">
          <a:xfrm>
            <a:off x="358775" y="-1652588"/>
            <a:ext cx="3333750" cy="4086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836712"/>
            <a:ext cx="4166348" cy="5210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1798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3131840" cy="1143000"/>
          </a:xfrm>
        </p:spPr>
        <p:txBody>
          <a:bodyPr>
            <a:normAutofit/>
          </a:bodyPr>
          <a:lstStyle/>
          <a:p>
            <a:r>
              <a:rPr lang="en-AU" b="1" dirty="0" smtClean="0">
                <a:solidFill>
                  <a:srgbClr val="00B050"/>
                </a:solidFill>
              </a:rPr>
              <a:t>Bacteria</a:t>
            </a:r>
            <a:endParaRPr lang="en-AU" b="1" dirty="0">
              <a:solidFill>
                <a:srgbClr val="00B050"/>
              </a:solidFill>
            </a:endParaRPr>
          </a:p>
        </p:txBody>
      </p:sp>
      <p:sp>
        <p:nvSpPr>
          <p:cNvPr id="3" name="Content Placeholder 2"/>
          <p:cNvSpPr>
            <a:spLocks noGrp="1"/>
          </p:cNvSpPr>
          <p:nvPr>
            <p:ph idx="1"/>
          </p:nvPr>
        </p:nvSpPr>
        <p:spPr>
          <a:xfrm>
            <a:off x="251520" y="1196751"/>
            <a:ext cx="4752528" cy="5363405"/>
          </a:xfrm>
        </p:spPr>
        <p:txBody>
          <a:bodyPr>
            <a:normAutofit fontScale="92500" lnSpcReduction="10000"/>
          </a:bodyPr>
          <a:lstStyle/>
          <a:p>
            <a:r>
              <a:rPr lang="en-AU" dirty="0" smtClean="0"/>
              <a:t>Single-celled</a:t>
            </a:r>
          </a:p>
          <a:p>
            <a:pPr marL="0" indent="0">
              <a:buNone/>
            </a:pPr>
            <a:endParaRPr lang="en-AU" dirty="0" smtClean="0"/>
          </a:p>
          <a:p>
            <a:r>
              <a:rPr lang="en-AU" dirty="0" smtClean="0"/>
              <a:t>Reproduce via binary fission</a:t>
            </a:r>
          </a:p>
          <a:p>
            <a:pPr marL="0" indent="0">
              <a:buNone/>
            </a:pPr>
            <a:endParaRPr lang="en-AU" dirty="0" smtClean="0"/>
          </a:p>
          <a:p>
            <a:r>
              <a:rPr lang="en-AU" dirty="0" smtClean="0"/>
              <a:t>Can be responsible for a variety of different diseases</a:t>
            </a:r>
          </a:p>
          <a:p>
            <a:pPr marL="0" indent="0">
              <a:buNone/>
            </a:pPr>
            <a:endParaRPr lang="en-AU" dirty="0" smtClean="0"/>
          </a:p>
          <a:p>
            <a:r>
              <a:rPr lang="en-AU" i="1" dirty="0" smtClean="0"/>
              <a:t>E.g. tetanus, pneumonia, food poisoning</a:t>
            </a:r>
            <a:endParaRPr lang="en-AU" i="1" dirty="0"/>
          </a:p>
          <a:p>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8964" y="1988840"/>
            <a:ext cx="3713516" cy="4571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93124" y="116632"/>
            <a:ext cx="2030165" cy="1653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01145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3563888" cy="1143000"/>
          </a:xfrm>
        </p:spPr>
        <p:txBody>
          <a:bodyPr>
            <a:normAutofit/>
          </a:bodyPr>
          <a:lstStyle/>
          <a:p>
            <a:r>
              <a:rPr lang="en-AU" b="1" dirty="0" smtClean="0">
                <a:solidFill>
                  <a:srgbClr val="00B050"/>
                </a:solidFill>
              </a:rPr>
              <a:t>Protozoa</a:t>
            </a:r>
            <a:endParaRPr lang="en-AU" b="1" dirty="0">
              <a:solidFill>
                <a:srgbClr val="00B050"/>
              </a:solidFill>
            </a:endParaRPr>
          </a:p>
        </p:txBody>
      </p:sp>
      <p:sp>
        <p:nvSpPr>
          <p:cNvPr id="3" name="Content Placeholder 2"/>
          <p:cNvSpPr>
            <a:spLocks noGrp="1"/>
          </p:cNvSpPr>
          <p:nvPr>
            <p:ph idx="1"/>
          </p:nvPr>
        </p:nvSpPr>
        <p:spPr>
          <a:xfrm>
            <a:off x="251520" y="1196752"/>
            <a:ext cx="4392488" cy="5328592"/>
          </a:xfrm>
        </p:spPr>
        <p:txBody>
          <a:bodyPr>
            <a:normAutofit lnSpcReduction="10000"/>
          </a:bodyPr>
          <a:lstStyle/>
          <a:p>
            <a:r>
              <a:rPr lang="en-AU" dirty="0" smtClean="0"/>
              <a:t>Single celled</a:t>
            </a:r>
          </a:p>
          <a:p>
            <a:pPr marL="0" indent="0">
              <a:buNone/>
            </a:pPr>
            <a:endParaRPr lang="en-AU" dirty="0" smtClean="0"/>
          </a:p>
          <a:p>
            <a:r>
              <a:rPr lang="en-AU" dirty="0" smtClean="0"/>
              <a:t>Common in tropical areas</a:t>
            </a:r>
          </a:p>
          <a:p>
            <a:pPr marL="0" indent="0">
              <a:buNone/>
            </a:pPr>
            <a:endParaRPr lang="en-AU" dirty="0" smtClean="0"/>
          </a:p>
          <a:p>
            <a:r>
              <a:rPr lang="en-AU" dirty="0" smtClean="0"/>
              <a:t>Various different types</a:t>
            </a:r>
          </a:p>
          <a:p>
            <a:pPr marL="0" indent="0">
              <a:buNone/>
            </a:pPr>
            <a:endParaRPr lang="en-AU" dirty="0" smtClean="0"/>
          </a:p>
          <a:p>
            <a:r>
              <a:rPr lang="en-AU" i="1" dirty="0" smtClean="0"/>
              <a:t>Malaria and African Sleeping Sickness are caused by protozoans </a:t>
            </a:r>
          </a:p>
          <a:p>
            <a:endParaRPr lang="en-AU" dirty="0"/>
          </a:p>
          <a:p>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04664"/>
            <a:ext cx="3905250" cy="4057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3255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Fungi</a:t>
            </a:r>
            <a:endParaRPr lang="en-AU" b="1" dirty="0">
              <a:solidFill>
                <a:srgbClr val="00B050"/>
              </a:solidFill>
            </a:endParaRPr>
          </a:p>
        </p:txBody>
      </p:sp>
      <p:sp>
        <p:nvSpPr>
          <p:cNvPr id="3" name="Content Placeholder 2"/>
          <p:cNvSpPr>
            <a:spLocks noGrp="1"/>
          </p:cNvSpPr>
          <p:nvPr>
            <p:ph idx="1"/>
          </p:nvPr>
        </p:nvSpPr>
        <p:spPr>
          <a:xfrm>
            <a:off x="251520" y="1196752"/>
            <a:ext cx="8640960" cy="3412268"/>
          </a:xfrm>
        </p:spPr>
        <p:txBody>
          <a:bodyPr>
            <a:normAutofit/>
          </a:bodyPr>
          <a:lstStyle/>
          <a:p>
            <a:r>
              <a:rPr lang="en-AU" dirty="0" smtClean="0"/>
              <a:t>May be large (e.g. toadstools) or microscopic (e.g. moulds growing on bread)</a:t>
            </a:r>
          </a:p>
          <a:p>
            <a:r>
              <a:rPr lang="en-AU" i="1" dirty="0" smtClean="0"/>
              <a:t>E.g. </a:t>
            </a:r>
            <a:r>
              <a:rPr lang="en-AU" i="1" dirty="0" err="1" smtClean="0"/>
              <a:t>tinea</a:t>
            </a:r>
            <a:r>
              <a:rPr lang="en-AU" i="1" dirty="0" smtClean="0"/>
              <a:t>, thrush, ringworm</a:t>
            </a:r>
            <a:endParaRPr lang="en-AU" i="1" dirty="0"/>
          </a:p>
          <a:p>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898" y="3884898"/>
            <a:ext cx="4171683"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0313" y="3926979"/>
            <a:ext cx="346710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1835696" y="2852936"/>
            <a:ext cx="792088" cy="7920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526754" y="2872839"/>
            <a:ext cx="1701430" cy="7920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3776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Worms &amp; Arthropods</a:t>
            </a:r>
            <a:endParaRPr lang="en-AU" b="1" dirty="0">
              <a:solidFill>
                <a:srgbClr val="FF0000"/>
              </a:solidFill>
            </a:endParaRPr>
          </a:p>
        </p:txBody>
      </p:sp>
      <p:sp>
        <p:nvSpPr>
          <p:cNvPr id="3" name="Content Placeholder 2"/>
          <p:cNvSpPr>
            <a:spLocks noGrp="1"/>
          </p:cNvSpPr>
          <p:nvPr>
            <p:ph idx="1"/>
          </p:nvPr>
        </p:nvSpPr>
        <p:spPr>
          <a:xfrm>
            <a:off x="323528" y="1340768"/>
            <a:ext cx="4651895" cy="4464496"/>
          </a:xfrm>
        </p:spPr>
        <p:txBody>
          <a:bodyPr>
            <a:normAutofit fontScale="85000" lnSpcReduction="20000"/>
          </a:bodyPr>
          <a:lstStyle/>
          <a:p>
            <a:r>
              <a:rPr lang="en-AU" i="1" dirty="0" smtClean="0"/>
              <a:t>E.g. tapeworms</a:t>
            </a:r>
          </a:p>
          <a:p>
            <a:pPr marL="0" indent="0">
              <a:buNone/>
            </a:pPr>
            <a:endParaRPr lang="en-AU" i="1" dirty="0" smtClean="0"/>
          </a:p>
          <a:p>
            <a:r>
              <a:rPr lang="en-AU" dirty="0" smtClean="0"/>
              <a:t>Live in the intestine</a:t>
            </a:r>
          </a:p>
          <a:p>
            <a:pPr marL="0" indent="0">
              <a:buNone/>
            </a:pPr>
            <a:endParaRPr lang="en-AU" dirty="0" smtClean="0"/>
          </a:p>
          <a:p>
            <a:r>
              <a:rPr lang="en-AU" dirty="0" smtClean="0"/>
              <a:t>Have hooks &amp; suckers to keep hold</a:t>
            </a:r>
          </a:p>
          <a:p>
            <a:endParaRPr lang="en-AU" i="1" dirty="0" smtClean="0"/>
          </a:p>
          <a:p>
            <a:endParaRPr lang="en-AU" i="1" dirty="0" smtClean="0"/>
          </a:p>
          <a:p>
            <a:endParaRPr lang="en-AU" i="1" dirty="0"/>
          </a:p>
          <a:p>
            <a:r>
              <a:rPr lang="en-AU" i="1" dirty="0" smtClean="0"/>
              <a:t>Other examples: lice, fleas, ticks</a:t>
            </a:r>
            <a:endParaRPr lang="en-AU" i="1" dirty="0"/>
          </a:p>
          <a:p>
            <a:endParaRPr lang="en-A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268760"/>
            <a:ext cx="362902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7" y="4792010"/>
            <a:ext cx="4061073" cy="179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6661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50"/>
                </a:solidFill>
              </a:rPr>
              <a:t>Introduction to Diseases</a:t>
            </a:r>
            <a:endParaRPr lang="en-AU" b="1" dirty="0">
              <a:solidFill>
                <a:srgbClr val="00B050"/>
              </a:solidFill>
            </a:endParaRPr>
          </a:p>
        </p:txBody>
      </p:sp>
      <p:sp>
        <p:nvSpPr>
          <p:cNvPr id="3" name="Content Placeholder 2"/>
          <p:cNvSpPr>
            <a:spLocks noGrp="1"/>
          </p:cNvSpPr>
          <p:nvPr>
            <p:ph idx="1"/>
          </p:nvPr>
        </p:nvSpPr>
        <p:spPr>
          <a:xfrm>
            <a:off x="457200" y="1412776"/>
            <a:ext cx="8229600" cy="5184576"/>
          </a:xfrm>
        </p:spPr>
        <p:txBody>
          <a:bodyPr>
            <a:normAutofit lnSpcReduction="10000"/>
          </a:bodyPr>
          <a:lstStyle/>
          <a:p>
            <a:r>
              <a:rPr lang="en-AU" b="1" i="1" dirty="0"/>
              <a:t>Disease</a:t>
            </a:r>
            <a:r>
              <a:rPr lang="en-AU" i="1" dirty="0"/>
              <a:t>:</a:t>
            </a:r>
            <a:r>
              <a:rPr lang="en-AU" dirty="0"/>
              <a:t> any change that impairs the function of an individual in some way (causes harm).</a:t>
            </a:r>
          </a:p>
          <a:p>
            <a:endParaRPr lang="en-AU" dirty="0"/>
          </a:p>
          <a:p>
            <a:r>
              <a:rPr lang="en-AU" b="1" i="1" dirty="0"/>
              <a:t>Non-infectious diseases</a:t>
            </a:r>
            <a:r>
              <a:rPr lang="en-AU" i="1" dirty="0"/>
              <a:t>:</a:t>
            </a:r>
            <a:r>
              <a:rPr lang="en-AU" dirty="0"/>
              <a:t> cannot be spread from one person to another </a:t>
            </a:r>
            <a:r>
              <a:rPr lang="en-AU" i="1" dirty="0"/>
              <a:t>(e.g. obesity, cancer, haemophilia, cystic fibrosis)</a:t>
            </a:r>
            <a:endParaRPr lang="en-AU" dirty="0"/>
          </a:p>
          <a:p>
            <a:endParaRPr lang="en-AU" dirty="0"/>
          </a:p>
          <a:p>
            <a:r>
              <a:rPr lang="en-AU" b="1" i="1" dirty="0"/>
              <a:t>Infectious diseases</a:t>
            </a:r>
            <a:r>
              <a:rPr lang="en-AU" i="1" dirty="0"/>
              <a:t>:</a:t>
            </a:r>
            <a:r>
              <a:rPr lang="en-AU" dirty="0"/>
              <a:t> contagious, can be spread from one person to another, are caused by a </a:t>
            </a:r>
            <a:r>
              <a:rPr lang="en-AU" b="1" i="1" dirty="0"/>
              <a:t>pathogen</a:t>
            </a:r>
            <a:r>
              <a:rPr lang="en-AU" dirty="0"/>
              <a:t> </a:t>
            </a:r>
            <a:r>
              <a:rPr lang="en-AU" i="1" dirty="0"/>
              <a:t>(e.g. influenza, common cold, HIV)</a:t>
            </a:r>
            <a:endParaRPr lang="en-AU" dirty="0"/>
          </a:p>
          <a:p>
            <a:endParaRPr lang="en-AU" dirty="0"/>
          </a:p>
        </p:txBody>
      </p:sp>
    </p:spTree>
    <p:extLst>
      <p:ext uri="{BB962C8B-B14F-4D97-AF65-F5344CB8AC3E}">
        <p14:creationId xmlns:p14="http://schemas.microsoft.com/office/powerpoint/2010/main" val="2567916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Lines of Defence</a:t>
            </a:r>
            <a:endParaRPr lang="en-AU" b="1" dirty="0">
              <a:solidFill>
                <a:srgbClr val="00B050"/>
              </a:solidFill>
            </a:endParaRPr>
          </a:p>
        </p:txBody>
      </p:sp>
      <p:sp>
        <p:nvSpPr>
          <p:cNvPr id="3" name="Content Placeholder 2"/>
          <p:cNvSpPr>
            <a:spLocks noGrp="1"/>
          </p:cNvSpPr>
          <p:nvPr>
            <p:ph idx="1"/>
          </p:nvPr>
        </p:nvSpPr>
        <p:spPr>
          <a:xfrm>
            <a:off x="251520" y="1196752"/>
            <a:ext cx="8640960" cy="4608512"/>
          </a:xfrm>
        </p:spPr>
        <p:txBody>
          <a:bodyPr>
            <a:normAutofit/>
          </a:bodyPr>
          <a:lstStyle/>
          <a:p>
            <a:r>
              <a:rPr lang="en-AU" dirty="0" smtClean="0"/>
              <a:t>When a foreign organism invades our body, we must use defence systems to fight off disease</a:t>
            </a:r>
          </a:p>
          <a:p>
            <a:pPr marL="0" indent="0">
              <a:buNone/>
            </a:pPr>
            <a:endParaRPr lang="en-AU" dirty="0" smtClean="0"/>
          </a:p>
          <a:p>
            <a:r>
              <a:rPr lang="en-AU" dirty="0" smtClean="0"/>
              <a:t>This is called the </a:t>
            </a:r>
            <a:r>
              <a:rPr lang="en-AU" b="1" i="1" dirty="0" smtClean="0"/>
              <a:t>immune response</a:t>
            </a:r>
          </a:p>
          <a:p>
            <a:pPr marL="0" indent="0">
              <a:buNone/>
            </a:pPr>
            <a:endParaRPr lang="en-AU" dirty="0" smtClean="0"/>
          </a:p>
          <a:p>
            <a:r>
              <a:rPr lang="en-AU" dirty="0" smtClean="0"/>
              <a:t>The immune response involves three </a:t>
            </a:r>
            <a:r>
              <a:rPr lang="en-AU" b="1" i="1" dirty="0" smtClean="0"/>
              <a:t>lines of defence</a:t>
            </a:r>
            <a:endParaRPr lang="en-AU" i="1" dirty="0"/>
          </a:p>
          <a:p>
            <a:endParaRPr lang="en-AU" dirty="0"/>
          </a:p>
        </p:txBody>
      </p:sp>
    </p:spTree>
    <p:extLst>
      <p:ext uri="{BB962C8B-B14F-4D97-AF65-F5344CB8AC3E}">
        <p14:creationId xmlns:p14="http://schemas.microsoft.com/office/powerpoint/2010/main" val="2310378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First Line of Defence</a:t>
            </a:r>
            <a:endParaRPr lang="en-AU" b="1" dirty="0">
              <a:solidFill>
                <a:srgbClr val="00B050"/>
              </a:solidFill>
            </a:endParaRPr>
          </a:p>
        </p:txBody>
      </p:sp>
      <p:sp>
        <p:nvSpPr>
          <p:cNvPr id="3" name="Content Placeholder 2"/>
          <p:cNvSpPr>
            <a:spLocks noGrp="1"/>
          </p:cNvSpPr>
          <p:nvPr>
            <p:ph idx="1"/>
          </p:nvPr>
        </p:nvSpPr>
        <p:spPr>
          <a:xfrm>
            <a:off x="251520" y="1196752"/>
            <a:ext cx="8640960" cy="4968552"/>
          </a:xfrm>
        </p:spPr>
        <p:txBody>
          <a:bodyPr>
            <a:normAutofit/>
          </a:bodyPr>
          <a:lstStyle/>
          <a:p>
            <a:r>
              <a:rPr lang="en-AU" dirty="0"/>
              <a:t>P</a:t>
            </a:r>
            <a:r>
              <a:rPr lang="en-AU" dirty="0" smtClean="0"/>
              <a:t>urpose </a:t>
            </a:r>
            <a:r>
              <a:rPr lang="en-AU" dirty="0"/>
              <a:t>is to prevent of pathogens into the body. May be physical barriers </a:t>
            </a:r>
            <a:endParaRPr lang="en-AU" dirty="0" smtClean="0"/>
          </a:p>
          <a:p>
            <a:pPr marL="0" indent="0">
              <a:buNone/>
            </a:pPr>
            <a:endParaRPr lang="en-AU" dirty="0" smtClean="0"/>
          </a:p>
          <a:p>
            <a:r>
              <a:rPr lang="en-AU" dirty="0"/>
              <a:t>May be physical barriers (e.g. the skin, coughing, sneezing, nasal hairs, cilia) </a:t>
            </a:r>
            <a:r>
              <a:rPr lang="en-AU" dirty="0" smtClean="0"/>
              <a:t>OR </a:t>
            </a:r>
          </a:p>
          <a:p>
            <a:pPr marL="0" indent="0">
              <a:buNone/>
            </a:pPr>
            <a:endParaRPr lang="en-AU" dirty="0" smtClean="0"/>
          </a:p>
          <a:p>
            <a:r>
              <a:rPr lang="en-AU" dirty="0" smtClean="0"/>
              <a:t>Chemical </a:t>
            </a:r>
            <a:r>
              <a:rPr lang="en-AU" dirty="0"/>
              <a:t>barriers (e.g. body fluids like saliva, tears, stomach acid)</a:t>
            </a:r>
          </a:p>
          <a:p>
            <a:endParaRPr lang="en-AU" dirty="0"/>
          </a:p>
        </p:txBody>
      </p:sp>
      <p:pic>
        <p:nvPicPr>
          <p:cNvPr id="6149" name="Picture 421" descr="http://api.ning.com/files/21tNO5FzXGvgGrwb2dF*qdhMLp-*nO8p-7aJWWU2gUUnzBnMBbJXj20Mvj89EK9sRhre2MVmnUb7lGKscUIm6KSw*WLC0Een/tears10.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590520" cy="119289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17" descr="http://images.wisegeek.com/man-coughs-and-holds-chest.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35713" y="5489848"/>
            <a:ext cx="1703736" cy="136815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418" descr="http://www.thegeminigeek.com/wp-content/uploads/2010/09/nose-hair.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10724" y="1919287"/>
            <a:ext cx="1228725" cy="92392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420" descr="http://t2.gstatic.com/images?q=tbn:ANd9GcTJ7tQWRyz6p_QpI_II_hgr84yeHHEsyy0nbfbQpGZ7h3ckCMniEA">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671" y="5731011"/>
            <a:ext cx="1975260" cy="1126989"/>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422" descr="https://encrypted-tbn1.gstatic.com/images?q=tbn:ANd9GcQyg1cD4KD7o9SnBCiV-moxqAXPvvWCovajsIDxJS-wrnSm1JUx">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24327" y="0"/>
            <a:ext cx="1594457" cy="119289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5" name="Rectangle 7"/>
          <p:cNvSpPr>
            <a:spLocks noChangeArrowheads="1"/>
          </p:cNvSpPr>
          <p:nvPr/>
        </p:nvSpPr>
        <p:spPr bwMode="auto">
          <a:xfrm>
            <a:off x="0" y="1371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2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2381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2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3305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2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4191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2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  </a:t>
            </a:r>
            <a:endParaRPr kumimoji="0" lang="en-AU"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5153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247448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0016"/>
            <a:ext cx="7884368" cy="1143000"/>
          </a:xfrm>
        </p:spPr>
        <p:txBody>
          <a:bodyPr>
            <a:normAutofit/>
          </a:bodyPr>
          <a:lstStyle/>
          <a:p>
            <a:r>
              <a:rPr lang="en-AU" b="1" dirty="0" smtClean="0">
                <a:solidFill>
                  <a:srgbClr val="00B050"/>
                </a:solidFill>
              </a:rPr>
              <a:t>Second Line of Defence</a:t>
            </a:r>
            <a:endParaRPr lang="en-AU" b="1" dirty="0">
              <a:solidFill>
                <a:srgbClr val="00B050"/>
              </a:solidFill>
            </a:endParaRPr>
          </a:p>
        </p:txBody>
      </p:sp>
      <p:sp>
        <p:nvSpPr>
          <p:cNvPr id="3" name="Content Placeholder 2"/>
          <p:cNvSpPr>
            <a:spLocks noGrp="1"/>
          </p:cNvSpPr>
          <p:nvPr>
            <p:ph idx="1"/>
          </p:nvPr>
        </p:nvSpPr>
        <p:spPr>
          <a:xfrm>
            <a:off x="2051720" y="1196752"/>
            <a:ext cx="6768752" cy="5256584"/>
          </a:xfrm>
        </p:spPr>
        <p:txBody>
          <a:bodyPr>
            <a:normAutofit fontScale="92500" lnSpcReduction="20000"/>
          </a:bodyPr>
          <a:lstStyle/>
          <a:p>
            <a:r>
              <a:rPr lang="en-AU" dirty="0"/>
              <a:t>I</a:t>
            </a:r>
            <a:r>
              <a:rPr lang="en-AU" dirty="0" smtClean="0"/>
              <a:t>nvolves white </a:t>
            </a:r>
            <a:r>
              <a:rPr lang="en-AU" dirty="0"/>
              <a:t>blood cells </a:t>
            </a:r>
            <a:r>
              <a:rPr lang="en-AU" dirty="0" smtClean="0"/>
              <a:t>called phagocytes</a:t>
            </a:r>
          </a:p>
          <a:p>
            <a:pPr marL="0" indent="0">
              <a:buNone/>
            </a:pPr>
            <a:endParaRPr lang="en-AU" dirty="0" smtClean="0"/>
          </a:p>
          <a:p>
            <a:r>
              <a:rPr lang="en-AU" dirty="0"/>
              <a:t>Phagocytes engulf and destroy the </a:t>
            </a:r>
            <a:r>
              <a:rPr lang="en-AU" dirty="0" smtClean="0"/>
              <a:t>pathogens</a:t>
            </a:r>
          </a:p>
          <a:p>
            <a:pPr marL="0" indent="0">
              <a:buNone/>
            </a:pPr>
            <a:endParaRPr lang="en-AU" dirty="0" smtClean="0"/>
          </a:p>
          <a:p>
            <a:r>
              <a:rPr lang="en-AU" dirty="0"/>
              <a:t>Is the </a:t>
            </a:r>
            <a:r>
              <a:rPr lang="en-AU" dirty="0" smtClean="0"/>
              <a:t>reason for the </a:t>
            </a:r>
            <a:r>
              <a:rPr lang="en-AU" dirty="0"/>
              <a:t>redness / swelling (inflammation) / increase in temperature that occurs when you have an infected </a:t>
            </a:r>
            <a:r>
              <a:rPr lang="en-AU" dirty="0" smtClean="0"/>
              <a:t>cut </a:t>
            </a:r>
            <a:r>
              <a:rPr lang="en-AU" dirty="0"/>
              <a:t>– more blood being sent to this area with WBCs to destroy the pathogens</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57588" y="218826"/>
            <a:ext cx="1296144" cy="1368152"/>
          </a:xfrm>
          <a:prstGeom prst="rect">
            <a:avLst/>
          </a:prstGeom>
          <a:noFill/>
          <a:ln>
            <a:noFill/>
          </a:ln>
        </p:spPr>
      </p:pic>
      <p:pic>
        <p:nvPicPr>
          <p:cNvPr id="5" name="Picture 4"/>
          <p:cNvPicPr/>
          <p:nvPr/>
        </p:nvPicPr>
        <p:blipFill>
          <a:blip r:embed="rId3"/>
          <a:stretch>
            <a:fillRect/>
          </a:stretch>
        </p:blipFill>
        <p:spPr>
          <a:xfrm>
            <a:off x="307455" y="1978379"/>
            <a:ext cx="1296144" cy="1296144"/>
          </a:xfrm>
          <a:prstGeom prst="rect">
            <a:avLst/>
          </a:prstGeom>
        </p:spPr>
      </p:pic>
      <p:pic>
        <p:nvPicPr>
          <p:cNvPr id="6" name="Picture 5"/>
          <p:cNvPicPr/>
          <p:nvPr/>
        </p:nvPicPr>
        <p:blipFill>
          <a:blip r:embed="rId4"/>
          <a:stretch>
            <a:fillRect/>
          </a:stretch>
        </p:blipFill>
        <p:spPr>
          <a:xfrm>
            <a:off x="331694" y="3573016"/>
            <a:ext cx="1274941" cy="1224136"/>
          </a:xfrm>
          <a:prstGeom prst="rect">
            <a:avLst/>
          </a:prstGeom>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334622" y="5229200"/>
            <a:ext cx="1321184" cy="1224136"/>
          </a:xfrm>
          <a:prstGeom prst="rect">
            <a:avLst/>
          </a:prstGeom>
          <a:noFill/>
          <a:ln>
            <a:noFill/>
          </a:ln>
        </p:spPr>
      </p:pic>
    </p:spTree>
    <p:extLst>
      <p:ext uri="{BB962C8B-B14F-4D97-AF65-F5344CB8AC3E}">
        <p14:creationId xmlns:p14="http://schemas.microsoft.com/office/powerpoint/2010/main" val="9555875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5693147" cy="888704"/>
          </a:xfrm>
        </p:spPr>
        <p:txBody>
          <a:bodyPr>
            <a:normAutofit/>
          </a:bodyPr>
          <a:lstStyle/>
          <a:p>
            <a:r>
              <a:rPr lang="en-AU" b="1" dirty="0" smtClean="0">
                <a:solidFill>
                  <a:srgbClr val="00B050"/>
                </a:solidFill>
              </a:rPr>
              <a:t>Third Line of Defence</a:t>
            </a:r>
            <a:endParaRPr lang="en-AU" b="1" dirty="0">
              <a:solidFill>
                <a:srgbClr val="00B050"/>
              </a:solidFill>
            </a:endParaRPr>
          </a:p>
        </p:txBody>
      </p:sp>
      <p:sp>
        <p:nvSpPr>
          <p:cNvPr id="3" name="Content Placeholder 2"/>
          <p:cNvSpPr>
            <a:spLocks noGrp="1"/>
          </p:cNvSpPr>
          <p:nvPr>
            <p:ph idx="1"/>
          </p:nvPr>
        </p:nvSpPr>
        <p:spPr>
          <a:xfrm>
            <a:off x="63547" y="980728"/>
            <a:ext cx="5732589" cy="5688632"/>
          </a:xfrm>
        </p:spPr>
        <p:txBody>
          <a:bodyPr>
            <a:noAutofit/>
          </a:bodyPr>
          <a:lstStyle/>
          <a:p>
            <a:r>
              <a:rPr lang="en-AU" sz="2000" dirty="0"/>
              <a:t>I</a:t>
            </a:r>
            <a:r>
              <a:rPr lang="en-AU" sz="2000" dirty="0" smtClean="0"/>
              <a:t>nvolves </a:t>
            </a:r>
            <a:r>
              <a:rPr lang="en-AU" sz="2000" dirty="0"/>
              <a:t>the </a:t>
            </a:r>
            <a:r>
              <a:rPr lang="en-AU" sz="2000" b="1" dirty="0"/>
              <a:t>lymphatic </a:t>
            </a:r>
            <a:r>
              <a:rPr lang="en-AU" sz="2000" b="1" dirty="0" smtClean="0"/>
              <a:t>system </a:t>
            </a:r>
            <a:r>
              <a:rPr lang="en-AU" sz="2000" dirty="0" smtClean="0"/>
              <a:t>and </a:t>
            </a:r>
            <a:r>
              <a:rPr lang="en-AU" sz="2000" b="1" dirty="0" smtClean="0"/>
              <a:t>lymphocytes</a:t>
            </a:r>
            <a:r>
              <a:rPr lang="en-AU" sz="2000" dirty="0" smtClean="0"/>
              <a:t> (type of white blood cell)</a:t>
            </a:r>
          </a:p>
          <a:p>
            <a:endParaRPr lang="en-AU" sz="1050" dirty="0"/>
          </a:p>
          <a:p>
            <a:pPr lvl="0"/>
            <a:r>
              <a:rPr lang="en-AU" sz="2000" dirty="0"/>
              <a:t>Any foreign cells have </a:t>
            </a:r>
            <a:r>
              <a:rPr lang="en-AU" sz="2000" b="1" i="1" dirty="0" smtClean="0"/>
              <a:t>antigens</a:t>
            </a:r>
            <a:r>
              <a:rPr lang="en-AU" sz="2000" dirty="0" smtClean="0"/>
              <a:t> (markers on the outside of the cell that</a:t>
            </a:r>
            <a:r>
              <a:rPr lang="en-AU" sz="2000" dirty="0"/>
              <a:t> </a:t>
            </a:r>
            <a:r>
              <a:rPr lang="en-AU" sz="2000" dirty="0" smtClean="0"/>
              <a:t>allow the </a:t>
            </a:r>
            <a:r>
              <a:rPr lang="en-AU" sz="2000" dirty="0"/>
              <a:t>body to recognise foreign </a:t>
            </a:r>
            <a:r>
              <a:rPr lang="en-AU" sz="2000" dirty="0" smtClean="0"/>
              <a:t>particles</a:t>
            </a:r>
          </a:p>
          <a:p>
            <a:pPr marL="0" lvl="0" indent="0">
              <a:buNone/>
            </a:pPr>
            <a:endParaRPr lang="en-AU" sz="1050" dirty="0"/>
          </a:p>
          <a:p>
            <a:pPr lvl="0"/>
            <a:r>
              <a:rPr lang="en-AU" sz="2000" dirty="0"/>
              <a:t>B lymphocytes produce </a:t>
            </a:r>
            <a:r>
              <a:rPr lang="en-AU" sz="2000" b="1" i="1" dirty="0" smtClean="0"/>
              <a:t>antibodies</a:t>
            </a:r>
          </a:p>
          <a:p>
            <a:pPr lvl="0"/>
            <a:endParaRPr lang="en-AU" sz="1050" dirty="0"/>
          </a:p>
          <a:p>
            <a:pPr lvl="0"/>
            <a:r>
              <a:rPr lang="en-AU" sz="2000" dirty="0"/>
              <a:t>Each antibody matches a </a:t>
            </a:r>
            <a:r>
              <a:rPr lang="en-AU" sz="2000" u="sng" dirty="0"/>
              <a:t>specific</a:t>
            </a:r>
            <a:r>
              <a:rPr lang="en-AU" sz="2000" dirty="0"/>
              <a:t> antigen &amp; will help to destroy cells with this </a:t>
            </a:r>
            <a:r>
              <a:rPr lang="en-AU" sz="2000" dirty="0" smtClean="0"/>
              <a:t>antigen</a:t>
            </a:r>
          </a:p>
          <a:p>
            <a:pPr marL="0" lvl="0" indent="0">
              <a:buNone/>
            </a:pPr>
            <a:endParaRPr lang="en-AU" sz="1050" dirty="0"/>
          </a:p>
          <a:p>
            <a:r>
              <a:rPr lang="en-AU" sz="2000" dirty="0"/>
              <a:t>T lymphocytes destroy foreign invading cells &amp; infected body cells, reducing the chance of the pathogen spreading to other cells </a:t>
            </a:r>
            <a:r>
              <a:rPr lang="en-AU" sz="2000" dirty="0" smtClean="0"/>
              <a:t> </a:t>
            </a:r>
            <a:endParaRPr lang="en-AU" sz="2000"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7576" y="431907"/>
            <a:ext cx="3816424" cy="5676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044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Immunity</a:t>
            </a:r>
            <a:endParaRPr lang="en-AU" b="1" dirty="0">
              <a:solidFill>
                <a:srgbClr val="00B050"/>
              </a:solidFill>
            </a:endParaRPr>
          </a:p>
        </p:txBody>
      </p:sp>
      <p:sp>
        <p:nvSpPr>
          <p:cNvPr id="3" name="Content Placeholder 2"/>
          <p:cNvSpPr>
            <a:spLocks noGrp="1"/>
          </p:cNvSpPr>
          <p:nvPr>
            <p:ph idx="1"/>
          </p:nvPr>
        </p:nvSpPr>
        <p:spPr>
          <a:xfrm>
            <a:off x="251520" y="1196752"/>
            <a:ext cx="8640960" cy="5328592"/>
          </a:xfrm>
        </p:spPr>
        <p:txBody>
          <a:bodyPr>
            <a:normAutofit fontScale="77500" lnSpcReduction="20000"/>
          </a:bodyPr>
          <a:lstStyle/>
          <a:p>
            <a:r>
              <a:rPr lang="en-AU" b="1" dirty="0" smtClean="0"/>
              <a:t>Immunity</a:t>
            </a:r>
            <a:r>
              <a:rPr lang="en-AU" dirty="0" smtClean="0"/>
              <a:t>: resistance to a particular pathogen or disease</a:t>
            </a:r>
          </a:p>
          <a:p>
            <a:pPr marL="0" indent="0">
              <a:buNone/>
            </a:pPr>
            <a:endParaRPr lang="en-AU" sz="2300" dirty="0" smtClean="0"/>
          </a:p>
          <a:p>
            <a:pPr lvl="0"/>
            <a:r>
              <a:rPr lang="en-AU" dirty="0"/>
              <a:t>Once the body has been exposed to a particular antigen, they make antibodies against it. </a:t>
            </a:r>
            <a:endParaRPr lang="en-AU" dirty="0" smtClean="0"/>
          </a:p>
          <a:p>
            <a:pPr marL="0" lvl="0" indent="0">
              <a:buNone/>
            </a:pPr>
            <a:endParaRPr lang="en-AU" sz="2300" dirty="0"/>
          </a:p>
          <a:p>
            <a:pPr lvl="0"/>
            <a:r>
              <a:rPr lang="en-AU" dirty="0"/>
              <a:t>The next time you exposed to this antigen, your body ‘remembers’ how to fight the particular pathogen</a:t>
            </a:r>
            <a:r>
              <a:rPr lang="en-AU" dirty="0" smtClean="0"/>
              <a:t>.</a:t>
            </a:r>
          </a:p>
          <a:p>
            <a:pPr marL="0" lvl="0" indent="0">
              <a:buNone/>
            </a:pPr>
            <a:endParaRPr lang="en-AU" sz="2300" dirty="0"/>
          </a:p>
          <a:p>
            <a:pPr lvl="0"/>
            <a:r>
              <a:rPr lang="en-AU" dirty="0"/>
              <a:t>Your immune response to this pathogen is faster and more effective because you have been exposed to it </a:t>
            </a:r>
            <a:r>
              <a:rPr lang="en-AU" dirty="0" smtClean="0"/>
              <a:t>before</a:t>
            </a:r>
          </a:p>
          <a:p>
            <a:pPr marL="0" lvl="0" indent="0">
              <a:buNone/>
            </a:pPr>
            <a:endParaRPr lang="en-AU" sz="2300" dirty="0"/>
          </a:p>
          <a:p>
            <a:pPr lvl="0"/>
            <a:r>
              <a:rPr lang="en-AU" dirty="0"/>
              <a:t>Your body is able to resist </a:t>
            </a:r>
            <a:r>
              <a:rPr lang="en-AU" dirty="0" smtClean="0"/>
              <a:t>infection</a:t>
            </a:r>
          </a:p>
          <a:p>
            <a:pPr marL="0" lvl="0" indent="0">
              <a:buNone/>
            </a:pPr>
            <a:endParaRPr lang="en-AU" sz="2300" dirty="0" smtClean="0"/>
          </a:p>
          <a:p>
            <a:r>
              <a:rPr lang="en-AU" b="1" dirty="0"/>
              <a:t>Vaccination</a:t>
            </a:r>
            <a:r>
              <a:rPr lang="en-AU" i="1" dirty="0"/>
              <a:t>:</a:t>
            </a:r>
            <a:r>
              <a:rPr lang="en-AU" dirty="0"/>
              <a:t> injection with dead or weakened form of a pathogen. Can provide immunity to a disease.</a:t>
            </a:r>
          </a:p>
          <a:p>
            <a:pPr lvl="0"/>
            <a:endParaRPr lang="en-AU" dirty="0"/>
          </a:p>
          <a:p>
            <a:endParaRPr lang="en-AU" dirty="0"/>
          </a:p>
          <a:p>
            <a:endParaRPr lang="en-AU" dirty="0"/>
          </a:p>
        </p:txBody>
      </p:sp>
    </p:spTree>
    <p:extLst>
      <p:ext uri="{BB962C8B-B14F-4D97-AF65-F5344CB8AC3E}">
        <p14:creationId xmlns:p14="http://schemas.microsoft.com/office/powerpoint/2010/main" val="34388264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Types of Immunity</a:t>
            </a:r>
            <a:endParaRPr lang="en-AU" b="1" dirty="0">
              <a:solidFill>
                <a:srgbClr val="00B050"/>
              </a:solidFill>
            </a:endParaRPr>
          </a:p>
        </p:txBody>
      </p:sp>
      <p:sp>
        <p:nvSpPr>
          <p:cNvPr id="3" name="Content Placeholder 2"/>
          <p:cNvSpPr>
            <a:spLocks noGrp="1"/>
          </p:cNvSpPr>
          <p:nvPr>
            <p:ph idx="1"/>
          </p:nvPr>
        </p:nvSpPr>
        <p:spPr>
          <a:xfrm>
            <a:off x="251520" y="1196752"/>
            <a:ext cx="8640960" cy="5328592"/>
          </a:xfrm>
        </p:spPr>
        <p:txBody>
          <a:bodyPr>
            <a:normAutofit/>
          </a:bodyPr>
          <a:lstStyle/>
          <a:p>
            <a:endParaRPr lang="en-AU" dirty="0"/>
          </a:p>
          <a:p>
            <a:endParaRPr lang="en-AU" dirty="0"/>
          </a:p>
        </p:txBody>
      </p:sp>
      <p:sp>
        <p:nvSpPr>
          <p:cNvPr id="4" name="Content Placeholder 2"/>
          <p:cNvSpPr txBox="1">
            <a:spLocks/>
          </p:cNvSpPr>
          <p:nvPr/>
        </p:nvSpPr>
        <p:spPr>
          <a:xfrm>
            <a:off x="251520" y="1196752"/>
            <a:ext cx="8640960" cy="5328592"/>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800" b="1" dirty="0"/>
              <a:t>Active immunity</a:t>
            </a:r>
            <a:r>
              <a:rPr lang="en-AU" sz="2800" i="1" dirty="0"/>
              <a:t>:</a:t>
            </a:r>
            <a:r>
              <a:rPr lang="en-AU" sz="2800" dirty="0"/>
              <a:t> your body produces antibodies to a specific antigen. Your body then has memory cells that remember the antigen and can make antibodies again quickly if you were infected again</a:t>
            </a:r>
            <a:r>
              <a:rPr lang="en-AU" sz="2800" dirty="0" smtClean="0"/>
              <a:t>.</a:t>
            </a:r>
          </a:p>
          <a:p>
            <a:pPr lvl="1"/>
            <a:r>
              <a:rPr lang="en-AU" b="1" dirty="0"/>
              <a:t>Natural: </a:t>
            </a:r>
            <a:r>
              <a:rPr lang="en-AU" dirty="0"/>
              <a:t>antibodies made after body is exposed to antigen.</a:t>
            </a:r>
          </a:p>
          <a:p>
            <a:pPr lvl="1"/>
            <a:r>
              <a:rPr lang="en-AU" b="1" dirty="0"/>
              <a:t>Artificial:</a:t>
            </a:r>
            <a:r>
              <a:rPr lang="en-AU" dirty="0"/>
              <a:t> antibodies made after vaccination.</a:t>
            </a:r>
            <a:r>
              <a:rPr lang="en-AU" b="1" dirty="0"/>
              <a:t> </a:t>
            </a:r>
            <a:endParaRPr lang="en-AU" dirty="0"/>
          </a:p>
          <a:p>
            <a:endParaRPr lang="en-AU" dirty="0"/>
          </a:p>
          <a:p>
            <a:r>
              <a:rPr lang="en-AU" sz="2800" b="1" dirty="0"/>
              <a:t>Passive immunity</a:t>
            </a:r>
            <a:r>
              <a:rPr lang="en-AU" sz="2800" dirty="0"/>
              <a:t>: receiving antibodies from an outside source. Does not result in memory cells for the infection so if you were exposed to the disease again your immune response would be exactly the same</a:t>
            </a:r>
            <a:r>
              <a:rPr lang="en-AU" sz="2800" dirty="0" smtClean="0"/>
              <a:t>.</a:t>
            </a:r>
          </a:p>
          <a:p>
            <a:pPr lvl="1"/>
            <a:r>
              <a:rPr lang="en-AU" b="1" dirty="0"/>
              <a:t>Natural:</a:t>
            </a:r>
            <a:r>
              <a:rPr lang="en-AU" dirty="0"/>
              <a:t> antibodies pass to baby across placenta or through mother’s milk.</a:t>
            </a:r>
          </a:p>
          <a:p>
            <a:pPr lvl="1"/>
            <a:r>
              <a:rPr lang="en-AU" b="1" dirty="0"/>
              <a:t>Artificial:</a:t>
            </a:r>
            <a:r>
              <a:rPr lang="en-AU" dirty="0"/>
              <a:t> antibodies are injected into the body.</a:t>
            </a:r>
            <a:r>
              <a:rPr lang="en-AU" b="1" dirty="0"/>
              <a:t> </a:t>
            </a:r>
            <a:endParaRPr lang="en-AU" dirty="0"/>
          </a:p>
          <a:p>
            <a:endParaRPr lang="en-AU" dirty="0"/>
          </a:p>
          <a:p>
            <a:endParaRPr lang="en-AU" dirty="0" smtClean="0"/>
          </a:p>
          <a:p>
            <a:endParaRPr lang="en-AU" dirty="0" smtClean="0"/>
          </a:p>
          <a:p>
            <a:endParaRPr lang="en-AU" dirty="0"/>
          </a:p>
        </p:txBody>
      </p:sp>
    </p:spTree>
    <p:extLst>
      <p:ext uri="{BB962C8B-B14F-4D97-AF65-F5344CB8AC3E}">
        <p14:creationId xmlns:p14="http://schemas.microsoft.com/office/powerpoint/2010/main" val="34947668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Malaria</a:t>
            </a:r>
            <a:endParaRPr lang="en-AU" b="1" dirty="0">
              <a:solidFill>
                <a:srgbClr val="00B050"/>
              </a:solidFill>
            </a:endParaRPr>
          </a:p>
        </p:txBody>
      </p:sp>
      <p:sp>
        <p:nvSpPr>
          <p:cNvPr id="3" name="Content Placeholder 2"/>
          <p:cNvSpPr>
            <a:spLocks noGrp="1"/>
          </p:cNvSpPr>
          <p:nvPr>
            <p:ph idx="1"/>
          </p:nvPr>
        </p:nvSpPr>
        <p:spPr>
          <a:xfrm>
            <a:off x="251520" y="1196752"/>
            <a:ext cx="8640960" cy="5328592"/>
          </a:xfrm>
        </p:spPr>
        <p:txBody>
          <a:bodyPr>
            <a:normAutofit/>
          </a:bodyPr>
          <a:lstStyle/>
          <a:p>
            <a:endParaRPr lang="en-AU" dirty="0"/>
          </a:p>
          <a:p>
            <a:endParaRPr lang="en-AU" dirty="0"/>
          </a:p>
        </p:txBody>
      </p:sp>
      <p:sp>
        <p:nvSpPr>
          <p:cNvPr id="4" name="Content Placeholder 2"/>
          <p:cNvSpPr txBox="1">
            <a:spLocks/>
          </p:cNvSpPr>
          <p:nvPr/>
        </p:nvSpPr>
        <p:spPr>
          <a:xfrm>
            <a:off x="251520" y="1196752"/>
            <a:ext cx="8640960" cy="532859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800" dirty="0" smtClean="0"/>
              <a:t>Caused by a protozoa (Plasmodium)</a:t>
            </a:r>
          </a:p>
          <a:p>
            <a:pPr marL="0" indent="0">
              <a:buNone/>
            </a:pPr>
            <a:endParaRPr lang="en-AU" sz="1000" dirty="0" smtClean="0"/>
          </a:p>
          <a:p>
            <a:r>
              <a:rPr lang="en-AU" sz="2800" dirty="0" smtClean="0"/>
              <a:t>Can contract malaria if you are bitten by a female mosquito that has been infected with the Plasmodium parasite</a:t>
            </a:r>
          </a:p>
          <a:p>
            <a:pPr marL="0" indent="0">
              <a:buNone/>
            </a:pPr>
            <a:endParaRPr lang="en-AU" sz="1000" dirty="0" smtClean="0"/>
          </a:p>
          <a:p>
            <a:r>
              <a:rPr lang="en-AU" sz="2800" dirty="0" smtClean="0"/>
              <a:t>Parasite moves into the salivary glands of the mosquito and passes into your bloodstream when bitten</a:t>
            </a:r>
          </a:p>
          <a:p>
            <a:pPr marL="0" indent="0">
              <a:buNone/>
            </a:pPr>
            <a:endParaRPr lang="en-AU" sz="1100" dirty="0" smtClean="0"/>
          </a:p>
          <a:p>
            <a:r>
              <a:rPr lang="en-AU" sz="2800" dirty="0" smtClean="0"/>
              <a:t>Symptoms: fever, aches &amp; pains, shivering, night sweats, fatigue, low blood cell counts, jaundice</a:t>
            </a:r>
          </a:p>
          <a:p>
            <a:pPr marL="0" indent="0">
              <a:buNone/>
            </a:pPr>
            <a:endParaRPr lang="en-AU" sz="1000" dirty="0" smtClean="0"/>
          </a:p>
          <a:p>
            <a:r>
              <a:rPr lang="en-AU" sz="2800" dirty="0" smtClean="0"/>
              <a:t>Can have severe complications such as cerebral malaria, anaemia and death</a:t>
            </a:r>
            <a:endParaRPr lang="en-AU" dirty="0"/>
          </a:p>
          <a:p>
            <a:endParaRPr lang="en-AU" dirty="0"/>
          </a:p>
          <a:p>
            <a:endParaRPr lang="en-AU" dirty="0" smtClean="0"/>
          </a:p>
          <a:p>
            <a:endParaRPr lang="en-AU" dirty="0" smtClean="0"/>
          </a:p>
          <a:p>
            <a:endParaRPr lang="en-AU" dirty="0"/>
          </a:p>
        </p:txBody>
      </p:sp>
      <p:pic>
        <p:nvPicPr>
          <p:cNvPr id="1026" name="Picture 2" descr="mosquito-clipart-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88640"/>
            <a:ext cx="1907704" cy="165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0487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a:bodyPr>
          <a:lstStyle/>
          <a:p>
            <a:r>
              <a:rPr lang="en-AU" b="1" dirty="0" smtClean="0">
                <a:solidFill>
                  <a:srgbClr val="00B050"/>
                </a:solidFill>
              </a:rPr>
              <a:t>Malaria</a:t>
            </a:r>
            <a:endParaRPr lang="en-AU" b="1" dirty="0">
              <a:solidFill>
                <a:srgbClr val="00B050"/>
              </a:solidFill>
            </a:endParaRPr>
          </a:p>
        </p:txBody>
      </p:sp>
      <p:sp>
        <p:nvSpPr>
          <p:cNvPr id="3" name="Content Placeholder 2"/>
          <p:cNvSpPr>
            <a:spLocks noGrp="1"/>
          </p:cNvSpPr>
          <p:nvPr>
            <p:ph idx="1"/>
          </p:nvPr>
        </p:nvSpPr>
        <p:spPr>
          <a:xfrm>
            <a:off x="251520" y="1196752"/>
            <a:ext cx="8640960" cy="5328592"/>
          </a:xfrm>
        </p:spPr>
        <p:txBody>
          <a:bodyPr>
            <a:normAutofit/>
          </a:bodyPr>
          <a:lstStyle/>
          <a:p>
            <a:endParaRPr lang="en-AU" dirty="0"/>
          </a:p>
          <a:p>
            <a:endParaRPr lang="en-AU" dirty="0"/>
          </a:p>
        </p:txBody>
      </p:sp>
      <p:sp>
        <p:nvSpPr>
          <p:cNvPr id="4" name="Content Placeholder 2"/>
          <p:cNvSpPr txBox="1">
            <a:spLocks/>
          </p:cNvSpPr>
          <p:nvPr/>
        </p:nvSpPr>
        <p:spPr>
          <a:xfrm>
            <a:off x="251520" y="1412776"/>
            <a:ext cx="8640960" cy="51125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800" dirty="0" smtClean="0"/>
              <a:t>Once malaria is in your body the parasites grow and multiply in your liver cells and then in your red blood cells (RBCs)</a:t>
            </a:r>
          </a:p>
          <a:p>
            <a:pPr marL="0" indent="0">
              <a:buNone/>
            </a:pPr>
            <a:endParaRPr lang="en-AU" sz="2800" dirty="0" smtClean="0"/>
          </a:p>
          <a:p>
            <a:r>
              <a:rPr lang="en-AU" sz="2800" dirty="0" smtClean="0"/>
              <a:t>The continue growing in your RBCs until the RBCs burst</a:t>
            </a:r>
          </a:p>
          <a:p>
            <a:pPr marL="0" indent="0">
              <a:buNone/>
            </a:pPr>
            <a:endParaRPr lang="en-AU" sz="2800" dirty="0" smtClean="0"/>
          </a:p>
          <a:p>
            <a:r>
              <a:rPr lang="en-AU" sz="2800" dirty="0" smtClean="0"/>
              <a:t>The new malaria parasites infect new cells in the body</a:t>
            </a:r>
            <a:endParaRPr lang="en-AU" dirty="0"/>
          </a:p>
          <a:p>
            <a:endParaRPr lang="en-AU" dirty="0"/>
          </a:p>
          <a:p>
            <a:endParaRPr lang="en-AU" dirty="0" smtClean="0"/>
          </a:p>
          <a:p>
            <a:endParaRPr lang="en-AU" dirty="0" smtClean="0"/>
          </a:p>
          <a:p>
            <a:endParaRPr lang="en-AU" dirty="0"/>
          </a:p>
        </p:txBody>
      </p:sp>
      <p:pic>
        <p:nvPicPr>
          <p:cNvPr id="1026" name="Picture 2" descr="mosquito-clipart-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5911" y="126153"/>
            <a:ext cx="1187624" cy="1032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7637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50"/>
                </a:solidFill>
              </a:rPr>
              <a:t>How can disease be spread?</a:t>
            </a:r>
            <a:endParaRPr lang="en-AU" b="1" dirty="0">
              <a:solidFill>
                <a:srgbClr val="00B050"/>
              </a:solidFill>
            </a:endParaRPr>
          </a:p>
        </p:txBody>
      </p:sp>
      <p:sp>
        <p:nvSpPr>
          <p:cNvPr id="3" name="Content Placeholder 2"/>
          <p:cNvSpPr>
            <a:spLocks noGrp="1"/>
          </p:cNvSpPr>
          <p:nvPr>
            <p:ph idx="1"/>
          </p:nvPr>
        </p:nvSpPr>
        <p:spPr>
          <a:xfrm>
            <a:off x="457200" y="1412776"/>
            <a:ext cx="8229600" cy="5184576"/>
          </a:xfrm>
        </p:spPr>
        <p:txBody>
          <a:bodyPr>
            <a:normAutofit/>
          </a:bodyPr>
          <a:lstStyle/>
          <a:p>
            <a:r>
              <a:rPr lang="en-AU" b="1" dirty="0" smtClean="0"/>
              <a:t>Direct contact: </a:t>
            </a:r>
            <a:r>
              <a:rPr lang="en-AU" dirty="0"/>
              <a:t>touching others, sharing body fluids, airborne droplets from </a:t>
            </a:r>
            <a:r>
              <a:rPr lang="en-AU" dirty="0" smtClean="0"/>
              <a:t>coughing/ sneezing </a:t>
            </a:r>
            <a:r>
              <a:rPr lang="en-AU" dirty="0"/>
              <a:t>may contain pathogens that land on other people or objects. </a:t>
            </a:r>
            <a:endParaRPr lang="en-AU" dirty="0" smtClean="0"/>
          </a:p>
          <a:p>
            <a:r>
              <a:rPr lang="en-AU" i="1" dirty="0" smtClean="0"/>
              <a:t>E.g. </a:t>
            </a:r>
            <a:r>
              <a:rPr lang="en-AU" i="1" dirty="0"/>
              <a:t>common cold.</a:t>
            </a:r>
            <a:endParaRPr lang="en-AU" b="1" dirty="0" smtClean="0"/>
          </a:p>
          <a:p>
            <a:endParaRPr lang="en-AU" b="1" dirty="0"/>
          </a:p>
          <a:p>
            <a:endParaRPr lang="en-AU" dirty="0"/>
          </a:p>
        </p:txBody>
      </p:sp>
      <p:pic>
        <p:nvPicPr>
          <p:cNvPr id="1027" name="Picture 3" descr="D:\Users\08844619\AppData\Local\Microsoft\Windows\Temporary Internet Files\Content.IE5\BNI3E82W\MC90008342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236817"/>
            <a:ext cx="2664296" cy="228852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160" y="4236818"/>
            <a:ext cx="4258578" cy="2429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8000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12"/>
            <a:ext cx="6444208" cy="1416787"/>
          </a:xfrm>
        </p:spPr>
        <p:txBody>
          <a:bodyPr>
            <a:normAutofit fontScale="90000"/>
          </a:bodyPr>
          <a:lstStyle/>
          <a:p>
            <a:r>
              <a:rPr lang="en-AU" b="1" dirty="0" smtClean="0">
                <a:solidFill>
                  <a:srgbClr val="00B050"/>
                </a:solidFill>
              </a:rPr>
              <a:t>How can disease be spread?</a:t>
            </a:r>
            <a:endParaRPr lang="en-AU" b="1" dirty="0">
              <a:solidFill>
                <a:srgbClr val="00B050"/>
              </a:solidFill>
            </a:endParaRPr>
          </a:p>
        </p:txBody>
      </p:sp>
      <p:sp>
        <p:nvSpPr>
          <p:cNvPr id="3" name="Content Placeholder 2"/>
          <p:cNvSpPr>
            <a:spLocks noGrp="1"/>
          </p:cNvSpPr>
          <p:nvPr>
            <p:ph idx="1"/>
          </p:nvPr>
        </p:nvSpPr>
        <p:spPr>
          <a:xfrm>
            <a:off x="395536" y="1517413"/>
            <a:ext cx="5976664" cy="5184576"/>
          </a:xfrm>
        </p:spPr>
        <p:txBody>
          <a:bodyPr>
            <a:normAutofit/>
          </a:bodyPr>
          <a:lstStyle/>
          <a:p>
            <a:r>
              <a:rPr lang="en-AU" b="1" dirty="0"/>
              <a:t>Vectors: </a:t>
            </a:r>
            <a:r>
              <a:rPr lang="en-AU" dirty="0"/>
              <a:t>organisms that carry a disease-causing pathogen without being affected by the disease (e.g. mosquito, houseflies, rats, mice) </a:t>
            </a:r>
          </a:p>
          <a:p>
            <a:r>
              <a:rPr lang="en-AU" i="1" dirty="0" smtClean="0"/>
              <a:t>E.g. </a:t>
            </a:r>
            <a:r>
              <a:rPr lang="en-AU" i="1" dirty="0"/>
              <a:t>mosquito carries malaria</a:t>
            </a:r>
            <a:endParaRPr lang="en-AU" b="1" dirty="0"/>
          </a:p>
          <a:p>
            <a:endParaRPr lang="en-AU" dirty="0"/>
          </a:p>
        </p:txBody>
      </p:sp>
      <p:pic>
        <p:nvPicPr>
          <p:cNvPr id="2050" name="Picture 2" descr="D:\Users\08844619\AppData\Local\Microsoft\Windows\Temporary Internet Files\Content.IE5\6XN6L5NY\MC90043803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243" y="4737556"/>
            <a:ext cx="2127757" cy="212775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Users\08844619\AppData\Local\Microsoft\Windows\Temporary Internet Files\Content.IE5\90PCFI7Y\MC90037009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5471483"/>
            <a:ext cx="2376264" cy="126082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5267" y="-4011"/>
            <a:ext cx="2524125"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3703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084982"/>
          </a:xfrm>
        </p:spPr>
        <p:txBody>
          <a:bodyPr/>
          <a:lstStyle/>
          <a:p>
            <a:r>
              <a:rPr lang="en-AU" b="1" dirty="0" smtClean="0">
                <a:solidFill>
                  <a:srgbClr val="00B050"/>
                </a:solidFill>
              </a:rPr>
              <a:t>How can disease be spread?</a:t>
            </a:r>
            <a:endParaRPr lang="en-AU" b="1" dirty="0">
              <a:solidFill>
                <a:srgbClr val="00B050"/>
              </a:solidFill>
            </a:endParaRPr>
          </a:p>
        </p:txBody>
      </p:sp>
      <p:sp>
        <p:nvSpPr>
          <p:cNvPr id="3" name="Content Placeholder 2"/>
          <p:cNvSpPr>
            <a:spLocks noGrp="1"/>
          </p:cNvSpPr>
          <p:nvPr>
            <p:ph idx="1"/>
          </p:nvPr>
        </p:nvSpPr>
        <p:spPr>
          <a:xfrm>
            <a:off x="457200" y="1268760"/>
            <a:ext cx="8507288" cy="5328592"/>
          </a:xfrm>
        </p:spPr>
        <p:txBody>
          <a:bodyPr>
            <a:normAutofit/>
          </a:bodyPr>
          <a:lstStyle/>
          <a:p>
            <a:r>
              <a:rPr lang="en-AU" b="1" dirty="0"/>
              <a:t>Contaminated objects: </a:t>
            </a:r>
            <a:r>
              <a:rPr lang="en-AU" dirty="0"/>
              <a:t>an infected person may touch an object (e.g. towel, handrail, surface) leaving infected skin cells. Another person who touches the object may become infected. </a:t>
            </a:r>
            <a:endParaRPr lang="en-AU" dirty="0" smtClean="0"/>
          </a:p>
          <a:p>
            <a:r>
              <a:rPr lang="en-AU" i="1" dirty="0" smtClean="0"/>
              <a:t>E.g. </a:t>
            </a:r>
            <a:r>
              <a:rPr lang="en-AU" i="1" dirty="0"/>
              <a:t>food poisoning caused by contamination of food by hands.</a:t>
            </a:r>
            <a:endParaRPr lang="en-AU" b="1" dirty="0"/>
          </a:p>
          <a:p>
            <a:endParaRPr lang="en-AU"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4365104"/>
            <a:ext cx="2095500"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4338387"/>
            <a:ext cx="1728192" cy="23984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9" y="4522528"/>
            <a:ext cx="2736304" cy="2214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9383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50"/>
                </a:solidFill>
              </a:rPr>
              <a:t>How can disease be spread?</a:t>
            </a:r>
            <a:endParaRPr lang="en-AU" b="1" dirty="0">
              <a:solidFill>
                <a:srgbClr val="00B050"/>
              </a:solidFill>
            </a:endParaRPr>
          </a:p>
        </p:txBody>
      </p:sp>
      <p:sp>
        <p:nvSpPr>
          <p:cNvPr id="3" name="Content Placeholder 2"/>
          <p:cNvSpPr>
            <a:spLocks noGrp="1"/>
          </p:cNvSpPr>
          <p:nvPr>
            <p:ph idx="1"/>
          </p:nvPr>
        </p:nvSpPr>
        <p:spPr>
          <a:xfrm>
            <a:off x="457200" y="1412776"/>
            <a:ext cx="8229600" cy="5184576"/>
          </a:xfrm>
        </p:spPr>
        <p:txBody>
          <a:bodyPr>
            <a:normAutofit/>
          </a:bodyPr>
          <a:lstStyle/>
          <a:p>
            <a:r>
              <a:rPr lang="en-AU" b="1" dirty="0" smtClean="0"/>
              <a:t>Contaminated water: </a:t>
            </a:r>
            <a:r>
              <a:rPr lang="en-AU" dirty="0"/>
              <a:t>pathogenic organisms live in water and it must be treated before drinking. </a:t>
            </a:r>
            <a:endParaRPr lang="en-AU" dirty="0" smtClean="0"/>
          </a:p>
          <a:p>
            <a:r>
              <a:rPr lang="en-AU" i="1" dirty="0" smtClean="0"/>
              <a:t>E.g. </a:t>
            </a:r>
            <a:r>
              <a:rPr lang="en-AU" i="1" dirty="0" err="1"/>
              <a:t>E.Coli</a:t>
            </a:r>
            <a:endParaRPr lang="en-AU" dirty="0"/>
          </a:p>
          <a:p>
            <a:endParaRPr lang="en-AU" b="1" dirty="0"/>
          </a:p>
          <a:p>
            <a:endParaRPr lang="en-A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789040"/>
            <a:ext cx="3811296" cy="2916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785610"/>
            <a:ext cx="4449291" cy="2906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5773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fontScale="90000"/>
          </a:bodyPr>
          <a:lstStyle/>
          <a:p>
            <a:r>
              <a:rPr lang="en-AU" b="1" dirty="0" smtClean="0">
                <a:solidFill>
                  <a:srgbClr val="00B050"/>
                </a:solidFill>
              </a:rPr>
              <a:t>How can spread of disease be prevented?</a:t>
            </a:r>
            <a:endParaRPr lang="en-AU" b="1" dirty="0">
              <a:solidFill>
                <a:srgbClr val="00B050"/>
              </a:solidFill>
            </a:endParaRPr>
          </a:p>
        </p:txBody>
      </p:sp>
      <p:sp>
        <p:nvSpPr>
          <p:cNvPr id="3" name="Content Placeholder 2"/>
          <p:cNvSpPr>
            <a:spLocks noGrp="1"/>
          </p:cNvSpPr>
          <p:nvPr>
            <p:ph idx="1"/>
          </p:nvPr>
        </p:nvSpPr>
        <p:spPr>
          <a:xfrm>
            <a:off x="179512" y="1168860"/>
            <a:ext cx="5398168" cy="3412268"/>
          </a:xfrm>
        </p:spPr>
        <p:txBody>
          <a:bodyPr>
            <a:normAutofit/>
          </a:bodyPr>
          <a:lstStyle/>
          <a:p>
            <a:r>
              <a:rPr lang="en-AU" sz="2800" b="1" dirty="0" smtClean="0"/>
              <a:t>Quarantine: </a:t>
            </a:r>
            <a:r>
              <a:rPr lang="en-AU" sz="2800" dirty="0"/>
              <a:t>separating sick people from others that could be infected</a:t>
            </a:r>
            <a:r>
              <a:rPr lang="en-AU" sz="2800" dirty="0" smtClean="0"/>
              <a:t>.</a:t>
            </a:r>
          </a:p>
          <a:p>
            <a:pPr marL="0" indent="0">
              <a:buNone/>
            </a:pPr>
            <a:endParaRPr lang="en-AU" sz="1600" dirty="0" smtClean="0"/>
          </a:p>
          <a:p>
            <a:r>
              <a:rPr lang="en-AU" sz="2800" b="1" dirty="0" smtClean="0"/>
              <a:t>Personal hygiene &amp; care with food: </a:t>
            </a:r>
            <a:r>
              <a:rPr lang="en-AU" sz="2800" dirty="0" smtClean="0"/>
              <a:t>washing hands properly, ensuring food is properly cooked</a:t>
            </a:r>
            <a:endParaRPr lang="en-AU" sz="2800" b="1" dirty="0"/>
          </a:p>
          <a:p>
            <a:endParaRPr lang="en-AU" b="1" dirty="0"/>
          </a:p>
          <a:p>
            <a:endParaRPr lang="en-AU"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3" y="1168860"/>
            <a:ext cx="2985787" cy="4750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7680" y="4077072"/>
            <a:ext cx="3566320" cy="2581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9348" y="4355673"/>
            <a:ext cx="3541897" cy="2302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30858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9144000" cy="1143000"/>
          </a:xfrm>
        </p:spPr>
        <p:txBody>
          <a:bodyPr>
            <a:normAutofit fontScale="90000"/>
          </a:bodyPr>
          <a:lstStyle/>
          <a:p>
            <a:r>
              <a:rPr lang="en-AU" b="1" dirty="0" smtClean="0">
                <a:solidFill>
                  <a:srgbClr val="00B050"/>
                </a:solidFill>
              </a:rPr>
              <a:t>How can spread of disease be prevented?</a:t>
            </a:r>
            <a:endParaRPr lang="en-AU" b="1" dirty="0">
              <a:solidFill>
                <a:srgbClr val="00B050"/>
              </a:solidFill>
            </a:endParaRPr>
          </a:p>
        </p:txBody>
      </p:sp>
      <p:sp>
        <p:nvSpPr>
          <p:cNvPr id="3" name="Content Placeholder 2"/>
          <p:cNvSpPr>
            <a:spLocks noGrp="1"/>
          </p:cNvSpPr>
          <p:nvPr>
            <p:ph idx="1"/>
          </p:nvPr>
        </p:nvSpPr>
        <p:spPr>
          <a:xfrm>
            <a:off x="179512" y="1168860"/>
            <a:ext cx="8640960" cy="5428492"/>
          </a:xfrm>
        </p:spPr>
        <p:txBody>
          <a:bodyPr>
            <a:normAutofit/>
          </a:bodyPr>
          <a:lstStyle/>
          <a:p>
            <a:r>
              <a:rPr lang="en-AU" b="1" dirty="0" smtClean="0"/>
              <a:t>Proper waste disposal</a:t>
            </a:r>
          </a:p>
          <a:p>
            <a:pPr marL="0" indent="0">
              <a:buNone/>
            </a:pPr>
            <a:endParaRPr lang="en-AU" sz="1800" dirty="0" smtClean="0"/>
          </a:p>
          <a:p>
            <a:r>
              <a:rPr lang="en-AU" b="1" dirty="0" smtClean="0"/>
              <a:t>Public Education</a:t>
            </a:r>
          </a:p>
          <a:p>
            <a:pPr marL="0" indent="0">
              <a:buNone/>
            </a:pPr>
            <a:endParaRPr lang="en-AU" sz="1800" b="1" dirty="0" smtClean="0"/>
          </a:p>
          <a:p>
            <a:r>
              <a:rPr lang="en-AU" b="1" dirty="0" smtClean="0"/>
              <a:t>Chemical control of vectors</a:t>
            </a:r>
          </a:p>
          <a:p>
            <a:pPr marL="0" indent="0">
              <a:buNone/>
            </a:pPr>
            <a:endParaRPr lang="en-AU" sz="1800" b="1" dirty="0" smtClean="0"/>
          </a:p>
          <a:p>
            <a:r>
              <a:rPr lang="en-AU" b="1" dirty="0" smtClean="0"/>
              <a:t>Chemical treatment of clothes, surfaces, water</a:t>
            </a:r>
          </a:p>
          <a:p>
            <a:pPr marL="0" indent="0">
              <a:buNone/>
            </a:pPr>
            <a:endParaRPr lang="en-AU" sz="1700" b="1" dirty="0" smtClean="0"/>
          </a:p>
          <a:p>
            <a:r>
              <a:rPr lang="en-AU" b="1" dirty="0" smtClean="0"/>
              <a:t>Pasteurisation of milk</a:t>
            </a:r>
          </a:p>
          <a:p>
            <a:pPr marL="0" indent="0">
              <a:buNone/>
            </a:pPr>
            <a:endParaRPr lang="en-AU" sz="1700" b="1" dirty="0" smtClean="0"/>
          </a:p>
          <a:p>
            <a:r>
              <a:rPr lang="en-AU" b="1" dirty="0" smtClean="0"/>
              <a:t>Drugs </a:t>
            </a:r>
            <a:r>
              <a:rPr lang="en-AU" dirty="0" smtClean="0"/>
              <a:t>such as antibiotics</a:t>
            </a:r>
            <a:endParaRPr lang="en-AU" b="1" dirty="0"/>
          </a:p>
          <a:p>
            <a:endParaRPr lang="en-A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123950"/>
            <a:ext cx="232410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0402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16"/>
            <a:ext cx="6228184" cy="1143000"/>
          </a:xfrm>
        </p:spPr>
        <p:txBody>
          <a:bodyPr>
            <a:normAutofit/>
          </a:bodyPr>
          <a:lstStyle/>
          <a:p>
            <a:r>
              <a:rPr lang="en-AU" b="1" dirty="0" smtClean="0">
                <a:solidFill>
                  <a:srgbClr val="00B050"/>
                </a:solidFill>
              </a:rPr>
              <a:t>Outbreak of Disease</a:t>
            </a:r>
            <a:endParaRPr lang="en-AU" b="1" dirty="0">
              <a:solidFill>
                <a:srgbClr val="00B050"/>
              </a:solidFill>
            </a:endParaRPr>
          </a:p>
        </p:txBody>
      </p:sp>
      <p:sp>
        <p:nvSpPr>
          <p:cNvPr id="3" name="Content Placeholder 2"/>
          <p:cNvSpPr>
            <a:spLocks noGrp="1"/>
          </p:cNvSpPr>
          <p:nvPr>
            <p:ph idx="1"/>
          </p:nvPr>
        </p:nvSpPr>
        <p:spPr>
          <a:xfrm>
            <a:off x="179512" y="1174095"/>
            <a:ext cx="5688632" cy="1756084"/>
          </a:xfrm>
        </p:spPr>
        <p:txBody>
          <a:bodyPr>
            <a:normAutofit fontScale="92500" lnSpcReduction="10000"/>
          </a:bodyPr>
          <a:lstStyle/>
          <a:p>
            <a:r>
              <a:rPr lang="en-AU" b="1" i="1" dirty="0"/>
              <a:t>Plague</a:t>
            </a:r>
            <a:r>
              <a:rPr lang="en-AU" i="1" dirty="0"/>
              <a:t>:</a:t>
            </a:r>
            <a:r>
              <a:rPr lang="en-AU" dirty="0"/>
              <a:t> contagious disease that has spread rapidly through a population and resulted in high death rates</a:t>
            </a:r>
            <a:r>
              <a:rPr lang="en-AU" dirty="0" smtClean="0"/>
              <a:t>.</a:t>
            </a:r>
          </a:p>
          <a:p>
            <a:pPr marL="0" indent="0">
              <a:buNone/>
            </a:pPr>
            <a:endParaRPr lang="en-AU"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0"/>
            <a:ext cx="2699792" cy="2348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txBox="1">
            <a:spLocks/>
          </p:cNvSpPr>
          <p:nvPr/>
        </p:nvSpPr>
        <p:spPr>
          <a:xfrm>
            <a:off x="179512" y="3429000"/>
            <a:ext cx="8640960" cy="31689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en-AU" i="1" dirty="0" smtClean="0"/>
              <a:t>E.g. Bubonic plague:</a:t>
            </a:r>
            <a:r>
              <a:rPr lang="en-AU" dirty="0" smtClean="0"/>
              <a:t> caused black sores on the skin of victims. Caused by a bacteria. Rats carried the bacteria, fleas that bit an infected rat carried the bacteria (flea was the </a:t>
            </a:r>
            <a:r>
              <a:rPr lang="en-AU" b="1" i="1" dirty="0" smtClean="0"/>
              <a:t>vector</a:t>
            </a:r>
            <a:r>
              <a:rPr lang="en-AU" dirty="0" smtClean="0"/>
              <a:t>) and humans were infected when bitten by a flea. Caused widespread death in Europe in the 1300s.</a:t>
            </a:r>
          </a:p>
          <a:p>
            <a:endParaRPr lang="en-AU" i="1" dirty="0" smtClean="0"/>
          </a:p>
          <a:p>
            <a:endParaRPr lang="en-AU" dirty="0"/>
          </a:p>
        </p:txBody>
      </p:sp>
    </p:spTree>
    <p:extLst>
      <p:ext uri="{BB962C8B-B14F-4D97-AF65-F5344CB8AC3E}">
        <p14:creationId xmlns:p14="http://schemas.microsoft.com/office/powerpoint/2010/main" val="974217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1217</Words>
  <Application>Microsoft Office PowerPoint</Application>
  <PresentationFormat>On-screen Show (4:3)</PresentationFormat>
  <Paragraphs>174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THE BODY AT WAR</vt:lpstr>
      <vt:lpstr>Introduction to Diseases</vt:lpstr>
      <vt:lpstr>How can disease be spread?</vt:lpstr>
      <vt:lpstr>How can disease be spread?</vt:lpstr>
      <vt:lpstr>How can disease be spread?</vt:lpstr>
      <vt:lpstr>How can disease be spread?</vt:lpstr>
      <vt:lpstr>How can spread of disease be prevented?</vt:lpstr>
      <vt:lpstr>How can spread of disease be prevented?</vt:lpstr>
      <vt:lpstr>Outbreak of Disease</vt:lpstr>
      <vt:lpstr>Outbreak of Disease</vt:lpstr>
      <vt:lpstr>Outbreak of Disease</vt:lpstr>
      <vt:lpstr>Pathogens</vt:lpstr>
      <vt:lpstr>Parasites</vt:lpstr>
      <vt:lpstr>Prions</vt:lpstr>
      <vt:lpstr>Viruses</vt:lpstr>
      <vt:lpstr>Bacteria</vt:lpstr>
      <vt:lpstr>Protozoa</vt:lpstr>
      <vt:lpstr>Fungi</vt:lpstr>
      <vt:lpstr>Worms &amp; Arthropods</vt:lpstr>
      <vt:lpstr>Lines of Defence</vt:lpstr>
      <vt:lpstr>First Line of Defence</vt:lpstr>
      <vt:lpstr>Second Line of Defence</vt:lpstr>
      <vt:lpstr>Third Line of Defence</vt:lpstr>
      <vt:lpstr>Immunity</vt:lpstr>
      <vt:lpstr>Types of Immunity</vt:lpstr>
      <vt:lpstr>Malaria</vt:lpstr>
      <vt:lpstr>Malaria</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BODY AT WAR</dc:title>
  <dc:creator>Louise M. RIENIETS</dc:creator>
  <cp:lastModifiedBy>Louise M. RIENIETS</cp:lastModifiedBy>
  <cp:revision>1</cp:revision>
  <dcterms:created xsi:type="dcterms:W3CDTF">2014-11-05T00:01:13Z</dcterms:created>
  <dcterms:modified xsi:type="dcterms:W3CDTF">2014-11-05T00:02:08Z</dcterms:modified>
</cp:coreProperties>
</file>